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4"/>
  </p:sldMasterIdLst>
  <p:notesMasterIdLst>
    <p:notesMasterId r:id="rId77"/>
  </p:notesMasterIdLst>
  <p:sldIdLst>
    <p:sldId id="256" r:id="rId5"/>
    <p:sldId id="278" r:id="rId6"/>
    <p:sldId id="258" r:id="rId7"/>
    <p:sldId id="259" r:id="rId8"/>
    <p:sldId id="265" r:id="rId9"/>
    <p:sldId id="364" r:id="rId10"/>
    <p:sldId id="365" r:id="rId11"/>
    <p:sldId id="366" r:id="rId12"/>
    <p:sldId id="367" r:id="rId13"/>
    <p:sldId id="368" r:id="rId14"/>
    <p:sldId id="429" r:id="rId15"/>
    <p:sldId id="305" r:id="rId16"/>
    <p:sldId id="369" r:id="rId17"/>
    <p:sldId id="370" r:id="rId18"/>
    <p:sldId id="371" r:id="rId19"/>
    <p:sldId id="372" r:id="rId20"/>
    <p:sldId id="373" r:id="rId21"/>
    <p:sldId id="374" r:id="rId22"/>
    <p:sldId id="375" r:id="rId23"/>
    <p:sldId id="376" r:id="rId24"/>
    <p:sldId id="377" r:id="rId25"/>
    <p:sldId id="379" r:id="rId26"/>
    <p:sldId id="380" r:id="rId27"/>
    <p:sldId id="308" r:id="rId28"/>
    <p:sldId id="381" r:id="rId29"/>
    <p:sldId id="382" r:id="rId30"/>
    <p:sldId id="383" r:id="rId31"/>
    <p:sldId id="384" r:id="rId32"/>
    <p:sldId id="385" r:id="rId33"/>
    <p:sldId id="386" r:id="rId34"/>
    <p:sldId id="387" r:id="rId35"/>
    <p:sldId id="389" r:id="rId36"/>
    <p:sldId id="390" r:id="rId37"/>
    <p:sldId id="391" r:id="rId38"/>
    <p:sldId id="392" r:id="rId39"/>
    <p:sldId id="393"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409" r:id="rId56"/>
    <p:sldId id="410" r:id="rId57"/>
    <p:sldId id="411" r:id="rId58"/>
    <p:sldId id="412" r:id="rId59"/>
    <p:sldId id="413" r:id="rId60"/>
    <p:sldId id="414" r:id="rId61"/>
    <p:sldId id="415" r:id="rId62"/>
    <p:sldId id="416" r:id="rId63"/>
    <p:sldId id="417" r:id="rId64"/>
    <p:sldId id="418" r:id="rId65"/>
    <p:sldId id="419" r:id="rId66"/>
    <p:sldId id="420" r:id="rId67"/>
    <p:sldId id="421" r:id="rId68"/>
    <p:sldId id="422" r:id="rId69"/>
    <p:sldId id="423" r:id="rId70"/>
    <p:sldId id="424" r:id="rId71"/>
    <p:sldId id="425" r:id="rId72"/>
    <p:sldId id="426" r:id="rId73"/>
    <p:sldId id="427" r:id="rId74"/>
    <p:sldId id="428" r:id="rId75"/>
    <p:sldId id="323" r:id="rId76"/>
  </p:sldIdLst>
  <p:sldSz cx="9144000" cy="5143500" type="screen16x9"/>
  <p:notesSz cx="6858000" cy="9144000"/>
  <p:embeddedFontLst>
    <p:embeddedFont>
      <p:font typeface="Anton" pitchFamily="2" charset="0"/>
      <p:regular r:id="rId78"/>
    </p:embeddedFont>
    <p:embeddedFont>
      <p:font typeface="Bebas Neue" panose="020B0606020202050201" pitchFamily="34" charset="0"/>
      <p:regular r:id="rId79"/>
    </p:embeddedFont>
    <p:embeddedFont>
      <p:font typeface="Lexend Deca" pitchFamily="2" charset="0"/>
      <p:regular r:id="rId80"/>
      <p:bold r:id="rId81"/>
    </p:embeddedFont>
    <p:embeddedFont>
      <p:font typeface="Roboto" panose="02000000000000000000" pitchFamily="2"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1B1344-A2D0-424C-8FB8-306C071FF79F}" v="36" dt="2022-09-30T13:07:25.110"/>
  </p1510:revLst>
</p1510:revInfo>
</file>

<file path=ppt/tableStyles.xml><?xml version="1.0" encoding="utf-8"?>
<a:tblStyleLst xmlns:a="http://schemas.openxmlformats.org/drawingml/2006/main" def="{70A65619-7EB5-429D-B3E6-EE1803F4560B}">
  <a:tblStyle styleId="{70A65619-7EB5-429D-B3E6-EE1803F456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1" d="100"/>
          <a:sy n="131" d="100"/>
        </p:scale>
        <p:origin x="104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7.fntdata"/><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2.fntdata"/><Relationship Id="rId5" Type="http://schemas.openxmlformats.org/officeDocument/2006/relationships/slide" Target="slides/slide1.xml"/><Relationship Id="rId90" Type="http://schemas.microsoft.com/office/2015/10/relationships/revisionInfo" Target="revisionInfo.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6.fntdata"/><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font" Target="fonts/font5.fntdata"/><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1845793a2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1845793a2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187a7a8253_2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187a7a8253_2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241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187a7a8253_2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187a7a8253_2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9603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143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Pandas pilot </a:t>
            </a:r>
            <a:endParaRPr/>
          </a:p>
        </p:txBody>
      </p:sp>
    </p:spTree>
    <p:extLst>
      <p:ext uri="{BB962C8B-B14F-4D97-AF65-F5344CB8AC3E}">
        <p14:creationId xmlns:p14="http://schemas.microsoft.com/office/powerpoint/2010/main" val="870039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802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957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687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153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675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262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10f915a0cda_0_2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10f915a0cda_0_2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599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0920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931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0888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1447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Chia thành 4 nhóm và tách thuộc tính quyết định ra riêng</a:t>
            </a:r>
          </a:p>
          <a:p>
            <a:pPr marL="0" lvl="0" indent="0" algn="l" rtl="0">
              <a:spcBef>
                <a:spcPts val="0"/>
              </a:spcBef>
              <a:spcAft>
                <a:spcPts val="0"/>
              </a:spcAft>
              <a:buNone/>
            </a:pPr>
            <a:endParaRPr/>
          </a:p>
        </p:txBody>
      </p:sp>
    </p:spTree>
    <p:extLst>
      <p:ext uri="{BB962C8B-B14F-4D97-AF65-F5344CB8AC3E}">
        <p14:creationId xmlns:p14="http://schemas.microsoft.com/office/powerpoint/2010/main" val="392399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210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7850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52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725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0f915a0cd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0f915a0c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465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445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038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1263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7017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584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47297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2033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2610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554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7939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333333"/>
                </a:solidFill>
                <a:effectLst/>
                <a:latin typeface="Helvetica Neue"/>
              </a:rPr>
              <a:t>SMOTE (Synthetic Minority Over-sampling) và ADASYN (Adaptive synthetic sampling) là các phương pháp sinh mẫu nhằm gia tăng kích thước mẫu của nhóm thiểu số trong trường hợp xảy ra mất cân bằng mẫu. Để gia tăng kích thước mẫu, với mỗi một mẫu thuộc nhóm thiểu số ta sẽ lựa chọn ra </a:t>
            </a:r>
            <a:r>
              <a:rPr lang="vi-VN"/>
              <a:t>k</a:t>
            </a:r>
            <a:r>
              <a:rPr lang="vi-VN" b="0" i="0">
                <a:solidFill>
                  <a:srgbClr val="333333"/>
                </a:solidFill>
                <a:effectLst/>
                <a:latin typeface="Helvetica Neue"/>
              </a:rPr>
              <a:t> mẫu láng giềng gần nhất với nó và sau đó thực hiện tổ hợp tuyến tính để tạo ra mẫu giả lập. Phương pháp để lựa chọn ra các láng giềng của một quan sát có thể dựa trên thuật toán </a:t>
            </a:r>
            <a:r>
              <a:rPr lang="vi-VN"/>
              <a:t>kNN</a:t>
            </a:r>
            <a:r>
              <a:rPr lang="vi-VN" b="0" i="0">
                <a:solidFill>
                  <a:srgbClr val="333333"/>
                </a:solidFill>
                <a:effectLst/>
                <a:latin typeface="Helvetica Neue"/>
              </a:rPr>
              <a:t> hoặc </a:t>
            </a:r>
            <a:r>
              <a:rPr lang="vi-VN"/>
              <a:t>SVM</a:t>
            </a:r>
            <a:r>
              <a:rPr lang="vi-VN" b="0" i="0">
                <a:solidFill>
                  <a:srgbClr val="333333"/>
                </a:solidFill>
                <a:effectLst/>
                <a:latin typeface="Helvetica Neue"/>
              </a:rPr>
              <a:t>.</a:t>
            </a:r>
            <a:endParaRPr/>
          </a:p>
        </p:txBody>
      </p:sp>
    </p:spTree>
    <p:extLst>
      <p:ext uri="{BB962C8B-B14F-4D97-AF65-F5344CB8AC3E}">
        <p14:creationId xmlns:p14="http://schemas.microsoft.com/office/powerpoint/2010/main" val="2566226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Giá trị row đã tang lên 2281</a:t>
            </a:r>
            <a:endParaRPr/>
          </a:p>
        </p:txBody>
      </p:sp>
    </p:spTree>
    <p:extLst>
      <p:ext uri="{BB962C8B-B14F-4D97-AF65-F5344CB8AC3E}">
        <p14:creationId xmlns:p14="http://schemas.microsoft.com/office/powerpoint/2010/main" val="27315979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Giá trị row đã tang lên 2281</a:t>
            </a:r>
          </a:p>
          <a:p>
            <a:pPr marL="0" lvl="0" indent="0" algn="l" rtl="0">
              <a:spcBef>
                <a:spcPts val="0"/>
              </a:spcBef>
              <a:spcAft>
                <a:spcPts val="0"/>
              </a:spcAft>
              <a:buNone/>
            </a:pPr>
            <a:endParaRPr/>
          </a:p>
        </p:txBody>
      </p:sp>
    </p:spTree>
    <p:extLst>
      <p:ext uri="{BB962C8B-B14F-4D97-AF65-F5344CB8AC3E}">
        <p14:creationId xmlns:p14="http://schemas.microsoft.com/office/powerpoint/2010/main" val="30410203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10644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807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0880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ĐỘ CHÍNH XÁC 79.1%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THỜI GIAN CHẠY : 0.6847</a:t>
            </a:r>
          </a:p>
          <a:p>
            <a:pPr marL="0" lvl="0" indent="0" algn="l" rtl="0">
              <a:spcBef>
                <a:spcPts val="0"/>
              </a:spcBef>
              <a:spcAft>
                <a:spcPts val="0"/>
              </a:spcAft>
              <a:buNone/>
            </a:pPr>
            <a:endParaRPr/>
          </a:p>
        </p:txBody>
      </p:sp>
    </p:spTree>
    <p:extLst>
      <p:ext uri="{BB962C8B-B14F-4D97-AF65-F5344CB8AC3E}">
        <p14:creationId xmlns:p14="http://schemas.microsoft.com/office/powerpoint/2010/main" val="1600147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86319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96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187a7a8253_2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187a7a8253_2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ĐỘ CHÍNH XÁC 91%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THỜI GIAN CHẠY : 0.3804</a:t>
            </a:r>
          </a:p>
          <a:p>
            <a:pPr marL="0" lvl="0" indent="0" algn="l" rtl="0">
              <a:spcBef>
                <a:spcPts val="0"/>
              </a:spcBef>
              <a:spcAft>
                <a:spcPts val="0"/>
              </a:spcAft>
              <a:buNone/>
            </a:pPr>
            <a:endParaRPr/>
          </a:p>
        </p:txBody>
      </p:sp>
    </p:spTree>
    <p:extLst>
      <p:ext uri="{BB962C8B-B14F-4D97-AF65-F5344CB8AC3E}">
        <p14:creationId xmlns:p14="http://schemas.microsoft.com/office/powerpoint/2010/main" val="19934345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942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3514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ĐỘ CHÍNH XÁC 77.8%</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THỜI GIAN CHẠY : 0.0295</a:t>
            </a:r>
          </a:p>
          <a:p>
            <a:pPr marL="0" lvl="0" indent="0" algn="l" rtl="0">
              <a:spcBef>
                <a:spcPts val="0"/>
              </a:spcBef>
              <a:spcAft>
                <a:spcPts val="0"/>
              </a:spcAft>
              <a:buNone/>
            </a:pPr>
            <a:endParaRPr/>
          </a:p>
        </p:txBody>
      </p:sp>
    </p:spTree>
    <p:extLst>
      <p:ext uri="{BB962C8B-B14F-4D97-AF65-F5344CB8AC3E}">
        <p14:creationId xmlns:p14="http://schemas.microsoft.com/office/powerpoint/2010/main" val="198028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5918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9862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ĐỘ CHÍNH XÁC 80.1%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THỜI GIAN CHẠY : 0.0367</a:t>
            </a:r>
          </a:p>
          <a:p>
            <a:pPr marL="0" lvl="0" indent="0" algn="l" rtl="0">
              <a:spcBef>
                <a:spcPts val="0"/>
              </a:spcBef>
              <a:spcAft>
                <a:spcPts val="0"/>
              </a:spcAft>
              <a:buNone/>
            </a:pPr>
            <a:endParaRPr/>
          </a:p>
        </p:txBody>
      </p:sp>
    </p:spTree>
    <p:extLst>
      <p:ext uri="{BB962C8B-B14F-4D97-AF65-F5344CB8AC3E}">
        <p14:creationId xmlns:p14="http://schemas.microsoft.com/office/powerpoint/2010/main" val="18184983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62508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335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612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187a7a8253_2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187a7a8253_2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1111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ĐỘ CHÍNH XÁC 72.1%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THỜI GIAN CHẠY : 0.0076</a:t>
            </a:r>
          </a:p>
          <a:p>
            <a:pPr marL="0" lvl="0" indent="0" algn="l" rtl="0">
              <a:spcBef>
                <a:spcPts val="0"/>
              </a:spcBef>
              <a:spcAft>
                <a:spcPts val="0"/>
              </a:spcAft>
              <a:buNone/>
            </a:pPr>
            <a:endParaRPr/>
          </a:p>
        </p:txBody>
      </p:sp>
    </p:spTree>
    <p:extLst>
      <p:ext uri="{BB962C8B-B14F-4D97-AF65-F5344CB8AC3E}">
        <p14:creationId xmlns:p14="http://schemas.microsoft.com/office/powerpoint/2010/main" val="28617009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5154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9680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ĐỘ CHÍNH XÁC 77.6%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THỜI GIAN CHẠY : 2.296</a:t>
            </a:r>
          </a:p>
          <a:p>
            <a:pPr marL="0" lvl="0" indent="0" algn="l" rtl="0">
              <a:spcBef>
                <a:spcPts val="0"/>
              </a:spcBef>
              <a:spcAft>
                <a:spcPts val="0"/>
              </a:spcAft>
              <a:buNone/>
            </a:pPr>
            <a:endParaRPr/>
          </a:p>
        </p:txBody>
      </p:sp>
    </p:spTree>
    <p:extLst>
      <p:ext uri="{BB962C8B-B14F-4D97-AF65-F5344CB8AC3E}">
        <p14:creationId xmlns:p14="http://schemas.microsoft.com/office/powerpoint/2010/main" val="37461241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5777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3756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Logistic regression chạy lâu nhất</a:t>
            </a:r>
          </a:p>
          <a:p>
            <a:pPr marL="0" lvl="0" indent="0" algn="l" rtl="0">
              <a:spcBef>
                <a:spcPts val="0"/>
              </a:spcBef>
              <a:spcAft>
                <a:spcPts val="0"/>
              </a:spcAft>
              <a:buNone/>
            </a:pPr>
            <a:r>
              <a:rPr lang="en-US"/>
              <a:t>Naïve Bayes thấp nhất</a:t>
            </a:r>
          </a:p>
          <a:p>
            <a:pPr marL="0" lvl="0" indent="0" algn="l" rtl="0">
              <a:spcBef>
                <a:spcPts val="0"/>
              </a:spcBef>
              <a:spcAft>
                <a:spcPts val="0"/>
              </a:spcAft>
              <a:buNone/>
            </a:pPr>
            <a:r>
              <a:rPr lang="en-US"/>
              <a:t>ID3 Cart thì xấp xỉ</a:t>
            </a:r>
            <a:endParaRPr/>
          </a:p>
        </p:txBody>
      </p:sp>
    </p:spTree>
    <p:extLst>
      <p:ext uri="{BB962C8B-B14F-4D97-AF65-F5344CB8AC3E}">
        <p14:creationId xmlns:p14="http://schemas.microsoft.com/office/powerpoint/2010/main" val="32239068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Cart sẽ nhỉnh hơn 1 chút</a:t>
            </a:r>
            <a:endParaRPr/>
          </a:p>
        </p:txBody>
      </p:sp>
    </p:spTree>
    <p:extLst>
      <p:ext uri="{BB962C8B-B14F-4D97-AF65-F5344CB8AC3E}">
        <p14:creationId xmlns:p14="http://schemas.microsoft.com/office/powerpoint/2010/main" val="41943702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4425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930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187a7a8253_2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187a7a8253_2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2467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9697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187a7a825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187a7a825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1690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0f915a0cd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0f915a0cd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093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187a7a8253_2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187a7a8253_2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5792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187a7a8253_2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187a7a8253_2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411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6000" y="950725"/>
            <a:ext cx="5026800" cy="2505300"/>
          </a:xfrm>
          <a:prstGeom prst="rect">
            <a:avLst/>
          </a:prstGeom>
          <a:noFill/>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5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96000" y="3787175"/>
            <a:ext cx="4018200" cy="409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6166475" y="1260275"/>
            <a:ext cx="1688055" cy="1471597"/>
          </a:xfrm>
          <a:custGeom>
            <a:avLst/>
            <a:gdLst/>
            <a:ahLst/>
            <a:cxnLst/>
            <a:rect l="l" t="t" r="r" b="b"/>
            <a:pathLst>
              <a:path w="48756" h="48178" extrusionOk="0">
                <a:moveTo>
                  <a:pt x="0" y="0"/>
                </a:moveTo>
                <a:lnTo>
                  <a:pt x="0" y="48177"/>
                </a:lnTo>
                <a:lnTo>
                  <a:pt x="48755" y="48177"/>
                </a:lnTo>
                <a:lnTo>
                  <a:pt x="487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166471" y="-25597"/>
            <a:ext cx="1489252" cy="1285914"/>
          </a:xfrm>
          <a:custGeom>
            <a:avLst/>
            <a:gdLst/>
            <a:ahLst/>
            <a:cxnLst/>
            <a:rect l="l" t="t" r="r" b="b"/>
            <a:pathLst>
              <a:path w="48756" h="42099" extrusionOk="0">
                <a:moveTo>
                  <a:pt x="0" y="0"/>
                </a:moveTo>
                <a:lnTo>
                  <a:pt x="0" y="42098"/>
                </a:lnTo>
                <a:lnTo>
                  <a:pt x="48755" y="42098"/>
                </a:lnTo>
                <a:lnTo>
                  <a:pt x="48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655693" y="-25597"/>
            <a:ext cx="1488305" cy="1285914"/>
          </a:xfrm>
          <a:custGeom>
            <a:avLst/>
            <a:gdLst/>
            <a:ahLst/>
            <a:cxnLst/>
            <a:rect l="l" t="t" r="r" b="b"/>
            <a:pathLst>
              <a:path w="48725" h="42099" extrusionOk="0">
                <a:moveTo>
                  <a:pt x="0" y="0"/>
                </a:moveTo>
                <a:lnTo>
                  <a:pt x="0" y="42098"/>
                </a:lnTo>
                <a:lnTo>
                  <a:pt x="48724" y="42098"/>
                </a:lnTo>
                <a:lnTo>
                  <a:pt x="487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369809" y="-25597"/>
            <a:ext cx="428027" cy="428974"/>
          </a:xfrm>
          <a:custGeom>
            <a:avLst/>
            <a:gdLst/>
            <a:ahLst/>
            <a:cxnLst/>
            <a:rect l="l" t="t" r="r" b="b"/>
            <a:pathLst>
              <a:path w="14013" h="14044" extrusionOk="0">
                <a:moveTo>
                  <a:pt x="14012" y="0"/>
                </a:moveTo>
                <a:lnTo>
                  <a:pt x="0" y="14043"/>
                </a:lnTo>
                <a:lnTo>
                  <a:pt x="14012" y="14043"/>
                </a:lnTo>
                <a:lnTo>
                  <a:pt x="140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797806" y="-25597"/>
            <a:ext cx="428974" cy="428974"/>
          </a:xfrm>
          <a:custGeom>
            <a:avLst/>
            <a:gdLst/>
            <a:ahLst/>
            <a:cxnLst/>
            <a:rect l="l" t="t" r="r" b="b"/>
            <a:pathLst>
              <a:path w="14044" h="14044" extrusionOk="0">
                <a:moveTo>
                  <a:pt x="14043" y="0"/>
                </a:moveTo>
                <a:lnTo>
                  <a:pt x="0" y="14043"/>
                </a:lnTo>
                <a:lnTo>
                  <a:pt x="14043" y="14043"/>
                </a:lnTo>
                <a:lnTo>
                  <a:pt x="14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226749" y="-25597"/>
            <a:ext cx="428974" cy="428974"/>
          </a:xfrm>
          <a:custGeom>
            <a:avLst/>
            <a:gdLst/>
            <a:ahLst/>
            <a:cxnLst/>
            <a:rect l="l" t="t" r="r" b="b"/>
            <a:pathLst>
              <a:path w="14044" h="14044" extrusionOk="0">
                <a:moveTo>
                  <a:pt x="14043" y="0"/>
                </a:moveTo>
                <a:lnTo>
                  <a:pt x="0" y="14043"/>
                </a:lnTo>
                <a:lnTo>
                  <a:pt x="14043" y="14043"/>
                </a:lnTo>
                <a:lnTo>
                  <a:pt x="14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655693" y="1260286"/>
            <a:ext cx="1488305" cy="1471597"/>
          </a:xfrm>
          <a:custGeom>
            <a:avLst/>
            <a:gdLst/>
            <a:ahLst/>
            <a:cxnLst/>
            <a:rect l="l" t="t" r="r" b="b"/>
            <a:pathLst>
              <a:path w="48725" h="48178" extrusionOk="0">
                <a:moveTo>
                  <a:pt x="0" y="0"/>
                </a:moveTo>
                <a:lnTo>
                  <a:pt x="0" y="48177"/>
                </a:lnTo>
                <a:lnTo>
                  <a:pt x="48724" y="48177"/>
                </a:lnTo>
                <a:lnTo>
                  <a:pt x="48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369809" y="414464"/>
            <a:ext cx="2570850" cy="845852"/>
          </a:xfrm>
          <a:custGeom>
            <a:avLst/>
            <a:gdLst/>
            <a:ahLst/>
            <a:cxnLst/>
            <a:rect l="l" t="t" r="r" b="b"/>
            <a:pathLst>
              <a:path w="84166" h="27692" extrusionOk="0">
                <a:moveTo>
                  <a:pt x="42098" y="1"/>
                </a:moveTo>
                <a:cubicBezTo>
                  <a:pt x="23192" y="1"/>
                  <a:pt x="7021" y="11430"/>
                  <a:pt x="0" y="27691"/>
                </a:cubicBezTo>
                <a:lnTo>
                  <a:pt x="84166" y="27691"/>
                </a:lnTo>
                <a:cubicBezTo>
                  <a:pt x="77144" y="11430"/>
                  <a:pt x="60974" y="1"/>
                  <a:pt x="420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369809" y="1260286"/>
            <a:ext cx="2571797" cy="845822"/>
          </a:xfrm>
          <a:custGeom>
            <a:avLst/>
            <a:gdLst/>
            <a:ahLst/>
            <a:cxnLst/>
            <a:rect l="l" t="t" r="r" b="b"/>
            <a:pathLst>
              <a:path w="84197" h="27691" extrusionOk="0">
                <a:moveTo>
                  <a:pt x="0" y="0"/>
                </a:moveTo>
                <a:cubicBezTo>
                  <a:pt x="7021" y="16292"/>
                  <a:pt x="23192" y="27691"/>
                  <a:pt x="42098" y="27691"/>
                </a:cubicBezTo>
                <a:cubicBezTo>
                  <a:pt x="60974" y="27691"/>
                  <a:pt x="77144" y="16292"/>
                  <a:pt x="84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655693" y="414464"/>
            <a:ext cx="1285914" cy="845852"/>
          </a:xfrm>
          <a:custGeom>
            <a:avLst/>
            <a:gdLst/>
            <a:ahLst/>
            <a:cxnLst/>
            <a:rect l="l" t="t" r="r" b="b"/>
            <a:pathLst>
              <a:path w="42099" h="27692" extrusionOk="0">
                <a:moveTo>
                  <a:pt x="0" y="1"/>
                </a:moveTo>
                <a:lnTo>
                  <a:pt x="0" y="27691"/>
                </a:lnTo>
                <a:lnTo>
                  <a:pt x="42098" y="27691"/>
                </a:lnTo>
                <a:cubicBezTo>
                  <a:pt x="35046" y="11430"/>
                  <a:pt x="18876"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012262" y="616886"/>
            <a:ext cx="1285914" cy="1285883"/>
          </a:xfrm>
          <a:custGeom>
            <a:avLst/>
            <a:gdLst/>
            <a:ahLst/>
            <a:cxnLst/>
            <a:rect l="l" t="t" r="r" b="b"/>
            <a:pathLst>
              <a:path w="42099" h="42098" extrusionOk="0">
                <a:moveTo>
                  <a:pt x="21065" y="0"/>
                </a:moveTo>
                <a:cubicBezTo>
                  <a:pt x="9424" y="0"/>
                  <a:pt x="1" y="9423"/>
                  <a:pt x="1" y="21064"/>
                </a:cubicBezTo>
                <a:cubicBezTo>
                  <a:pt x="1" y="32675"/>
                  <a:pt x="9424" y="42098"/>
                  <a:pt x="21065" y="42098"/>
                </a:cubicBezTo>
                <a:cubicBezTo>
                  <a:pt x="32676" y="42098"/>
                  <a:pt x="42099" y="32675"/>
                  <a:pt x="42099" y="21064"/>
                </a:cubicBezTo>
                <a:cubicBezTo>
                  <a:pt x="42099" y="9423"/>
                  <a:pt x="32676" y="0"/>
                  <a:pt x="21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248100" y="883422"/>
            <a:ext cx="813322" cy="754431"/>
          </a:xfrm>
          <a:custGeom>
            <a:avLst/>
            <a:gdLst/>
            <a:ahLst/>
            <a:cxnLst/>
            <a:rect l="l" t="t" r="r" b="b"/>
            <a:pathLst>
              <a:path w="26627" h="24699" extrusionOk="0">
                <a:moveTo>
                  <a:pt x="13274" y="0"/>
                </a:moveTo>
                <a:cubicBezTo>
                  <a:pt x="7356" y="0"/>
                  <a:pt x="2159" y="4262"/>
                  <a:pt x="1125" y="10302"/>
                </a:cubicBezTo>
                <a:cubicBezTo>
                  <a:pt x="0" y="17019"/>
                  <a:pt x="4529" y="23402"/>
                  <a:pt x="11277" y="24527"/>
                </a:cubicBezTo>
                <a:cubicBezTo>
                  <a:pt x="11967" y="24642"/>
                  <a:pt x="12653" y="24698"/>
                  <a:pt x="13330" y="24698"/>
                </a:cubicBezTo>
                <a:cubicBezTo>
                  <a:pt x="19245" y="24698"/>
                  <a:pt x="24466" y="20433"/>
                  <a:pt x="25502" y="14405"/>
                </a:cubicBezTo>
                <a:cubicBezTo>
                  <a:pt x="26627" y="7688"/>
                  <a:pt x="22098" y="1305"/>
                  <a:pt x="15381" y="180"/>
                </a:cubicBezTo>
                <a:cubicBezTo>
                  <a:pt x="14672" y="59"/>
                  <a:pt x="13968" y="0"/>
                  <a:pt x="13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012262" y="1260286"/>
            <a:ext cx="643461" cy="642484"/>
          </a:xfrm>
          <a:custGeom>
            <a:avLst/>
            <a:gdLst/>
            <a:ahLst/>
            <a:cxnLst/>
            <a:rect l="l" t="t" r="r" b="b"/>
            <a:pathLst>
              <a:path w="21066" h="21034" extrusionOk="0">
                <a:moveTo>
                  <a:pt x="1" y="0"/>
                </a:moveTo>
                <a:cubicBezTo>
                  <a:pt x="1" y="11611"/>
                  <a:pt x="9424" y="21034"/>
                  <a:pt x="21065" y="21034"/>
                </a:cubicBezTo>
                <a:lnTo>
                  <a:pt x="210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7820" y="1260286"/>
            <a:ext cx="377903" cy="376956"/>
          </a:xfrm>
          <a:custGeom>
            <a:avLst/>
            <a:gdLst/>
            <a:ahLst/>
            <a:cxnLst/>
            <a:rect l="l" t="t" r="r" b="b"/>
            <a:pathLst>
              <a:path w="12372" h="12341" extrusionOk="0">
                <a:moveTo>
                  <a:pt x="0" y="0"/>
                </a:moveTo>
                <a:cubicBezTo>
                  <a:pt x="0" y="6778"/>
                  <a:pt x="5532" y="12341"/>
                  <a:pt x="12371" y="12341"/>
                </a:cubicBezTo>
                <a:lnTo>
                  <a:pt x="123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674185" y="1260286"/>
            <a:ext cx="96583" cy="1471597"/>
          </a:xfrm>
          <a:custGeom>
            <a:avLst/>
            <a:gdLst/>
            <a:ahLst/>
            <a:cxnLst/>
            <a:rect l="l" t="t" r="r" b="b"/>
            <a:pathLst>
              <a:path w="3162" h="48178" extrusionOk="0">
                <a:moveTo>
                  <a:pt x="0" y="0"/>
                </a:moveTo>
                <a:lnTo>
                  <a:pt x="0" y="48177"/>
                </a:lnTo>
                <a:lnTo>
                  <a:pt x="3161" y="48177"/>
                </a:lnTo>
                <a:lnTo>
                  <a:pt x="31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86639" y="1260286"/>
            <a:ext cx="95636" cy="1471597"/>
          </a:xfrm>
          <a:custGeom>
            <a:avLst/>
            <a:gdLst/>
            <a:ahLst/>
            <a:cxnLst/>
            <a:rect l="l" t="t" r="r" b="b"/>
            <a:pathLst>
              <a:path w="3131" h="48178" extrusionOk="0">
                <a:moveTo>
                  <a:pt x="0" y="0"/>
                </a:moveTo>
                <a:lnTo>
                  <a:pt x="0" y="48177"/>
                </a:lnTo>
                <a:lnTo>
                  <a:pt x="3131" y="48177"/>
                </a:lnTo>
                <a:lnTo>
                  <a:pt x="3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298146" y="1260286"/>
            <a:ext cx="96614" cy="1471597"/>
          </a:xfrm>
          <a:custGeom>
            <a:avLst/>
            <a:gdLst/>
            <a:ahLst/>
            <a:cxnLst/>
            <a:rect l="l" t="t" r="r" b="b"/>
            <a:pathLst>
              <a:path w="3163" h="48178" extrusionOk="0">
                <a:moveTo>
                  <a:pt x="1" y="0"/>
                </a:moveTo>
                <a:lnTo>
                  <a:pt x="1" y="48177"/>
                </a:lnTo>
                <a:lnTo>
                  <a:pt x="3162" y="48177"/>
                </a:lnTo>
                <a:lnTo>
                  <a:pt x="3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166435" y="2731861"/>
            <a:ext cx="2973402" cy="2977435"/>
          </a:xfrm>
          <a:custGeom>
            <a:avLst/>
            <a:gdLst/>
            <a:ahLst/>
            <a:cxnLst/>
            <a:rect l="l" t="t" r="r" b="b"/>
            <a:pathLst>
              <a:path w="21674" h="21703" extrusionOk="0">
                <a:moveTo>
                  <a:pt x="1" y="0"/>
                </a:moveTo>
                <a:lnTo>
                  <a:pt x="1" y="21703"/>
                </a:lnTo>
                <a:lnTo>
                  <a:pt x="21673" y="21703"/>
                </a:lnTo>
                <a:lnTo>
                  <a:pt x="216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166435" y="2731861"/>
            <a:ext cx="2977518" cy="2977435"/>
          </a:xfrm>
          <a:custGeom>
            <a:avLst/>
            <a:gdLst/>
            <a:ahLst/>
            <a:cxnLst/>
            <a:rect l="l" t="t" r="r" b="b"/>
            <a:pathLst>
              <a:path w="21704" h="21703" extrusionOk="0">
                <a:moveTo>
                  <a:pt x="1" y="0"/>
                </a:moveTo>
                <a:lnTo>
                  <a:pt x="1" y="21703"/>
                </a:lnTo>
                <a:lnTo>
                  <a:pt x="5138" y="21703"/>
                </a:lnTo>
                <a:lnTo>
                  <a:pt x="5138" y="0"/>
                </a:lnTo>
                <a:close/>
                <a:moveTo>
                  <a:pt x="8269" y="0"/>
                </a:moveTo>
                <a:lnTo>
                  <a:pt x="8269" y="21703"/>
                </a:lnTo>
                <a:lnTo>
                  <a:pt x="13405" y="21703"/>
                </a:lnTo>
                <a:lnTo>
                  <a:pt x="13405" y="0"/>
                </a:lnTo>
                <a:close/>
                <a:moveTo>
                  <a:pt x="16536" y="0"/>
                </a:moveTo>
                <a:lnTo>
                  <a:pt x="16536" y="21703"/>
                </a:lnTo>
                <a:lnTo>
                  <a:pt x="21703" y="21703"/>
                </a:lnTo>
                <a:lnTo>
                  <a:pt x="217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166425" y="2731850"/>
            <a:ext cx="2973424" cy="2977435"/>
          </a:xfrm>
          <a:custGeom>
            <a:avLst/>
            <a:gdLst/>
            <a:ahLst/>
            <a:cxnLst/>
            <a:rect l="l" t="t" r="r" b="b"/>
            <a:pathLst>
              <a:path w="21643" h="21703" extrusionOk="0">
                <a:moveTo>
                  <a:pt x="21643" y="0"/>
                </a:moveTo>
                <a:lnTo>
                  <a:pt x="1" y="21703"/>
                </a:lnTo>
                <a:lnTo>
                  <a:pt x="21643" y="21703"/>
                </a:lnTo>
                <a:lnTo>
                  <a:pt x="2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flipH="1">
            <a:off x="4160850" y="528000"/>
            <a:ext cx="4273800" cy="556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3" name="Google Shape;33;p3"/>
          <p:cNvSpPr txBox="1">
            <a:spLocks noGrp="1"/>
          </p:cNvSpPr>
          <p:nvPr>
            <p:ph type="title" idx="2" hasCustomPrompt="1"/>
          </p:nvPr>
        </p:nvSpPr>
        <p:spPr>
          <a:xfrm flipH="1">
            <a:off x="1230950" y="3627900"/>
            <a:ext cx="1598700" cy="100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 name="Google Shape;34;p3"/>
          <p:cNvSpPr txBox="1">
            <a:spLocks noGrp="1"/>
          </p:cNvSpPr>
          <p:nvPr>
            <p:ph type="subTitle" idx="1"/>
          </p:nvPr>
        </p:nvSpPr>
        <p:spPr>
          <a:xfrm flipH="1">
            <a:off x="4546513" y="1171499"/>
            <a:ext cx="3502500" cy="6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8" name="Google Shape;58;p6"/>
          <p:cNvGrpSpPr/>
          <p:nvPr/>
        </p:nvGrpSpPr>
        <p:grpSpPr>
          <a:xfrm>
            <a:off x="8422709" y="-70993"/>
            <a:ext cx="719997" cy="5216843"/>
            <a:chOff x="0" y="538607"/>
            <a:chExt cx="719997" cy="5216843"/>
          </a:xfrm>
        </p:grpSpPr>
        <p:sp>
          <p:nvSpPr>
            <p:cNvPr id="59" name="Google Shape;59;p6"/>
            <p:cNvSpPr/>
            <p:nvPr/>
          </p:nvSpPr>
          <p:spPr>
            <a:xfrm>
              <a:off x="924" y="2877819"/>
              <a:ext cx="718812" cy="2877141"/>
            </a:xfrm>
            <a:custGeom>
              <a:avLst/>
              <a:gdLst/>
              <a:ahLst/>
              <a:cxnLst/>
              <a:rect l="l" t="t" r="r" b="b"/>
              <a:pathLst>
                <a:path w="284960" h="189973" extrusionOk="0">
                  <a:moveTo>
                    <a:pt x="0" y="1"/>
                  </a:moveTo>
                  <a:lnTo>
                    <a:pt x="0" y="189973"/>
                  </a:lnTo>
                  <a:lnTo>
                    <a:pt x="284960" y="189973"/>
                  </a:lnTo>
                  <a:lnTo>
                    <a:pt x="2849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924" y="5035926"/>
              <a:ext cx="719069" cy="719054"/>
            </a:xfrm>
            <a:custGeom>
              <a:avLst/>
              <a:gdLst/>
              <a:ahLst/>
              <a:cxnLst/>
              <a:rect l="l" t="t" r="r" b="b"/>
              <a:pathLst>
                <a:path w="47479" h="47478" extrusionOk="0">
                  <a:moveTo>
                    <a:pt x="1" y="0"/>
                  </a:moveTo>
                  <a:lnTo>
                    <a:pt x="1" y="47478"/>
                  </a:lnTo>
                  <a:lnTo>
                    <a:pt x="47479" y="47478"/>
                  </a:lnTo>
                  <a:lnTo>
                    <a:pt x="474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924" y="5036380"/>
              <a:ext cx="359542" cy="719069"/>
            </a:xfrm>
            <a:custGeom>
              <a:avLst/>
              <a:gdLst/>
              <a:ahLst/>
              <a:cxnLst/>
              <a:rect l="l" t="t" r="r" b="b"/>
              <a:pathLst>
                <a:path w="23740" h="47479" extrusionOk="0">
                  <a:moveTo>
                    <a:pt x="1" y="0"/>
                  </a:moveTo>
                  <a:lnTo>
                    <a:pt x="1" y="47478"/>
                  </a:lnTo>
                  <a:cubicBezTo>
                    <a:pt x="13101" y="47478"/>
                    <a:pt x="23740" y="36840"/>
                    <a:pt x="23740" y="23739"/>
                  </a:cubicBezTo>
                  <a:cubicBezTo>
                    <a:pt x="23740" y="10639"/>
                    <a:pt x="1310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360454" y="5036380"/>
              <a:ext cx="359542" cy="719069"/>
            </a:xfrm>
            <a:custGeom>
              <a:avLst/>
              <a:gdLst/>
              <a:ahLst/>
              <a:cxnLst/>
              <a:rect l="l" t="t" r="r" b="b"/>
              <a:pathLst>
                <a:path w="23740" h="47479" extrusionOk="0">
                  <a:moveTo>
                    <a:pt x="23740" y="0"/>
                  </a:moveTo>
                  <a:cubicBezTo>
                    <a:pt x="10639" y="0"/>
                    <a:pt x="1" y="10639"/>
                    <a:pt x="1" y="23739"/>
                  </a:cubicBezTo>
                  <a:cubicBezTo>
                    <a:pt x="1" y="36840"/>
                    <a:pt x="10639" y="47478"/>
                    <a:pt x="23740" y="47478"/>
                  </a:cubicBezTo>
                  <a:lnTo>
                    <a:pt x="23740" y="0"/>
                  </a:lnTo>
                  <a:close/>
                </a:path>
              </a:pathLst>
            </a:custGeom>
            <a:solidFill>
              <a:srgbClr val="F5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475542" y="5180002"/>
              <a:ext cx="129369" cy="431814"/>
            </a:xfrm>
            <a:custGeom>
              <a:avLst/>
              <a:gdLst/>
              <a:ahLst/>
              <a:cxnLst/>
              <a:rect l="l" t="t" r="r" b="b"/>
              <a:pathLst>
                <a:path w="8542" h="28512" extrusionOk="0">
                  <a:moveTo>
                    <a:pt x="8542" y="1"/>
                  </a:moveTo>
                  <a:cubicBezTo>
                    <a:pt x="3466" y="2736"/>
                    <a:pt x="1" y="8086"/>
                    <a:pt x="1" y="14256"/>
                  </a:cubicBezTo>
                  <a:cubicBezTo>
                    <a:pt x="1" y="20396"/>
                    <a:pt x="3466" y="25776"/>
                    <a:pt x="8542" y="28512"/>
                  </a:cubicBezTo>
                  <a:lnTo>
                    <a:pt x="85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470" y="719985"/>
              <a:ext cx="719524" cy="719069"/>
            </a:xfrm>
            <a:custGeom>
              <a:avLst/>
              <a:gdLst/>
              <a:ahLst/>
              <a:cxnLst/>
              <a:rect l="l" t="t" r="r" b="b"/>
              <a:pathLst>
                <a:path w="47509" h="47479" extrusionOk="0">
                  <a:moveTo>
                    <a:pt x="0" y="0"/>
                  </a:moveTo>
                  <a:lnTo>
                    <a:pt x="0" y="47478"/>
                  </a:lnTo>
                  <a:lnTo>
                    <a:pt x="47509" y="47478"/>
                  </a:lnTo>
                  <a:lnTo>
                    <a:pt x="47509" y="0"/>
                  </a:lnTo>
                  <a:close/>
                </a:path>
              </a:pathLst>
            </a:custGeom>
            <a:solidFill>
              <a:srgbClr val="F5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360000" y="719985"/>
              <a:ext cx="359997" cy="359542"/>
            </a:xfrm>
            <a:custGeom>
              <a:avLst/>
              <a:gdLst/>
              <a:ahLst/>
              <a:cxnLst/>
              <a:rect l="l" t="t" r="r" b="b"/>
              <a:pathLst>
                <a:path w="23770" h="23740" extrusionOk="0">
                  <a:moveTo>
                    <a:pt x="0" y="0"/>
                  </a:moveTo>
                  <a:lnTo>
                    <a:pt x="0" y="23739"/>
                  </a:lnTo>
                  <a:lnTo>
                    <a:pt x="23770" y="2373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180000" y="899061"/>
              <a:ext cx="359542" cy="359997"/>
            </a:xfrm>
            <a:custGeom>
              <a:avLst/>
              <a:gdLst/>
              <a:ahLst/>
              <a:cxnLst/>
              <a:rect l="l" t="t" r="r" b="b"/>
              <a:pathLst>
                <a:path w="23740" h="23770" extrusionOk="0">
                  <a:moveTo>
                    <a:pt x="0" y="0"/>
                  </a:moveTo>
                  <a:lnTo>
                    <a:pt x="0" y="23770"/>
                  </a:lnTo>
                  <a:lnTo>
                    <a:pt x="23740" y="2377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469" y="1079515"/>
              <a:ext cx="359542" cy="359542"/>
            </a:xfrm>
            <a:custGeom>
              <a:avLst/>
              <a:gdLst/>
              <a:ahLst/>
              <a:cxnLst/>
              <a:rect l="l" t="t" r="r" b="b"/>
              <a:pathLst>
                <a:path w="23740" h="23740" extrusionOk="0">
                  <a:moveTo>
                    <a:pt x="0" y="0"/>
                  </a:moveTo>
                  <a:lnTo>
                    <a:pt x="0" y="23739"/>
                  </a:lnTo>
                  <a:lnTo>
                    <a:pt x="23739" y="2373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924" y="2877819"/>
              <a:ext cx="719069" cy="719524"/>
            </a:xfrm>
            <a:custGeom>
              <a:avLst/>
              <a:gdLst/>
              <a:ahLst/>
              <a:cxnLst/>
              <a:rect l="l" t="t" r="r" b="b"/>
              <a:pathLst>
                <a:path w="47479" h="47509" extrusionOk="0">
                  <a:moveTo>
                    <a:pt x="1" y="1"/>
                  </a:moveTo>
                  <a:lnTo>
                    <a:pt x="1" y="47509"/>
                  </a:lnTo>
                  <a:lnTo>
                    <a:pt x="47479" y="47509"/>
                  </a:lnTo>
                  <a:lnTo>
                    <a:pt x="47479" y="1"/>
                  </a:lnTo>
                  <a:close/>
                </a:path>
              </a:pathLst>
            </a:custGeom>
            <a:solidFill>
              <a:srgbClr val="FFD0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924" y="3453486"/>
              <a:ext cx="719069" cy="144332"/>
            </a:xfrm>
            <a:custGeom>
              <a:avLst/>
              <a:gdLst/>
              <a:ahLst/>
              <a:cxnLst/>
              <a:rect l="l" t="t" r="r" b="b"/>
              <a:pathLst>
                <a:path w="47479" h="9530" extrusionOk="0">
                  <a:moveTo>
                    <a:pt x="23740" y="0"/>
                  </a:moveTo>
                  <a:cubicBezTo>
                    <a:pt x="15145" y="0"/>
                    <a:pt x="6551" y="3177"/>
                    <a:pt x="1" y="9529"/>
                  </a:cubicBezTo>
                  <a:lnTo>
                    <a:pt x="47479" y="9529"/>
                  </a:lnTo>
                  <a:cubicBezTo>
                    <a:pt x="40928" y="3177"/>
                    <a:pt x="32334" y="0"/>
                    <a:pt x="23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924" y="3309395"/>
              <a:ext cx="719069" cy="144332"/>
            </a:xfrm>
            <a:custGeom>
              <a:avLst/>
              <a:gdLst/>
              <a:ahLst/>
              <a:cxnLst/>
              <a:rect l="l" t="t" r="r" b="b"/>
              <a:pathLst>
                <a:path w="47479" h="9530" extrusionOk="0">
                  <a:moveTo>
                    <a:pt x="23740" y="0"/>
                  </a:moveTo>
                  <a:cubicBezTo>
                    <a:pt x="15145" y="0"/>
                    <a:pt x="6551" y="3177"/>
                    <a:pt x="1" y="9529"/>
                  </a:cubicBezTo>
                  <a:lnTo>
                    <a:pt x="47479" y="9529"/>
                  </a:lnTo>
                  <a:cubicBezTo>
                    <a:pt x="40928" y="3177"/>
                    <a:pt x="32334" y="0"/>
                    <a:pt x="237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924" y="3165531"/>
              <a:ext cx="719069" cy="143650"/>
            </a:xfrm>
            <a:custGeom>
              <a:avLst/>
              <a:gdLst/>
              <a:ahLst/>
              <a:cxnLst/>
              <a:rect l="l" t="t" r="r" b="b"/>
              <a:pathLst>
                <a:path w="47479" h="9485" extrusionOk="0">
                  <a:moveTo>
                    <a:pt x="23740" y="1"/>
                  </a:moveTo>
                  <a:cubicBezTo>
                    <a:pt x="15145" y="1"/>
                    <a:pt x="6551" y="3162"/>
                    <a:pt x="1" y="9484"/>
                  </a:cubicBezTo>
                  <a:lnTo>
                    <a:pt x="47479" y="9484"/>
                  </a:lnTo>
                  <a:cubicBezTo>
                    <a:pt x="40928" y="3162"/>
                    <a:pt x="32334" y="1"/>
                    <a:pt x="23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924" y="3021213"/>
              <a:ext cx="719069" cy="144332"/>
            </a:xfrm>
            <a:custGeom>
              <a:avLst/>
              <a:gdLst/>
              <a:ahLst/>
              <a:cxnLst/>
              <a:rect l="l" t="t" r="r" b="b"/>
              <a:pathLst>
                <a:path w="47479" h="9530" extrusionOk="0">
                  <a:moveTo>
                    <a:pt x="23740" y="1"/>
                  </a:moveTo>
                  <a:cubicBezTo>
                    <a:pt x="15145" y="1"/>
                    <a:pt x="6551" y="3177"/>
                    <a:pt x="1" y="9530"/>
                  </a:cubicBezTo>
                  <a:lnTo>
                    <a:pt x="47479" y="9530"/>
                  </a:lnTo>
                  <a:cubicBezTo>
                    <a:pt x="40928" y="3177"/>
                    <a:pt x="32334" y="1"/>
                    <a:pt x="23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924" y="2877471"/>
              <a:ext cx="719069" cy="143999"/>
            </a:xfrm>
            <a:custGeom>
              <a:avLst/>
              <a:gdLst/>
              <a:ahLst/>
              <a:cxnLst/>
              <a:rect l="l" t="t" r="r" b="b"/>
              <a:pathLst>
                <a:path w="47479" h="9508" extrusionOk="0">
                  <a:moveTo>
                    <a:pt x="23740" y="1"/>
                  </a:moveTo>
                  <a:cubicBezTo>
                    <a:pt x="15145" y="1"/>
                    <a:pt x="6551" y="3170"/>
                    <a:pt x="1" y="9507"/>
                  </a:cubicBezTo>
                  <a:lnTo>
                    <a:pt x="47479" y="9507"/>
                  </a:lnTo>
                  <a:cubicBezTo>
                    <a:pt x="40928" y="3170"/>
                    <a:pt x="32334" y="1"/>
                    <a:pt x="23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470" y="1439046"/>
              <a:ext cx="719524" cy="719524"/>
            </a:xfrm>
            <a:custGeom>
              <a:avLst/>
              <a:gdLst/>
              <a:ahLst/>
              <a:cxnLst/>
              <a:rect l="l" t="t" r="r" b="b"/>
              <a:pathLst>
                <a:path w="47509" h="47509" extrusionOk="0">
                  <a:moveTo>
                    <a:pt x="0" y="0"/>
                  </a:moveTo>
                  <a:lnTo>
                    <a:pt x="0" y="47508"/>
                  </a:lnTo>
                  <a:lnTo>
                    <a:pt x="47509" y="47508"/>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0" y="1439500"/>
              <a:ext cx="719993" cy="717434"/>
            </a:xfrm>
            <a:custGeom>
              <a:avLst/>
              <a:gdLst/>
              <a:ahLst/>
              <a:cxnLst/>
              <a:rect l="l" t="t" r="r" b="b"/>
              <a:pathLst>
                <a:path w="47540" h="47371" extrusionOk="0">
                  <a:moveTo>
                    <a:pt x="1" y="1"/>
                  </a:moveTo>
                  <a:lnTo>
                    <a:pt x="1" y="47357"/>
                  </a:lnTo>
                  <a:cubicBezTo>
                    <a:pt x="244" y="47357"/>
                    <a:pt x="501" y="47370"/>
                    <a:pt x="753" y="47370"/>
                  </a:cubicBezTo>
                  <a:cubicBezTo>
                    <a:pt x="879" y="47370"/>
                    <a:pt x="1004" y="47367"/>
                    <a:pt x="1125" y="47357"/>
                  </a:cubicBezTo>
                  <a:cubicBezTo>
                    <a:pt x="26749" y="47357"/>
                    <a:pt x="47540" y="26597"/>
                    <a:pt x="47540" y="973"/>
                  </a:cubicBezTo>
                  <a:lnTo>
                    <a:pt x="475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0" y="1439500"/>
              <a:ext cx="550127" cy="548749"/>
            </a:xfrm>
            <a:custGeom>
              <a:avLst/>
              <a:gdLst/>
              <a:ahLst/>
              <a:cxnLst/>
              <a:rect l="l" t="t" r="r" b="b"/>
              <a:pathLst>
                <a:path w="36324" h="36233" extrusionOk="0">
                  <a:moveTo>
                    <a:pt x="1" y="1"/>
                  </a:moveTo>
                  <a:lnTo>
                    <a:pt x="1" y="36232"/>
                  </a:lnTo>
                  <a:lnTo>
                    <a:pt x="821" y="36232"/>
                  </a:lnTo>
                  <a:cubicBezTo>
                    <a:pt x="20427" y="36232"/>
                    <a:pt x="36324" y="20335"/>
                    <a:pt x="36324" y="730"/>
                  </a:cubicBezTo>
                  <a:lnTo>
                    <a:pt x="36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0" y="1439500"/>
              <a:ext cx="377504" cy="376580"/>
            </a:xfrm>
            <a:custGeom>
              <a:avLst/>
              <a:gdLst/>
              <a:ahLst/>
              <a:cxnLst/>
              <a:rect l="l" t="t" r="r" b="b"/>
              <a:pathLst>
                <a:path w="24926" h="24865" extrusionOk="0">
                  <a:moveTo>
                    <a:pt x="1" y="1"/>
                  </a:moveTo>
                  <a:lnTo>
                    <a:pt x="1" y="24864"/>
                  </a:lnTo>
                  <a:lnTo>
                    <a:pt x="578" y="24864"/>
                  </a:lnTo>
                  <a:cubicBezTo>
                    <a:pt x="14013" y="24864"/>
                    <a:pt x="24925" y="13952"/>
                    <a:pt x="24925" y="517"/>
                  </a:cubicBezTo>
                  <a:lnTo>
                    <a:pt x="24925" y="1"/>
                  </a:lnTo>
                  <a:close/>
                </a:path>
              </a:pathLst>
            </a:custGeom>
            <a:solidFill>
              <a:srgbClr val="232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470" y="2158561"/>
              <a:ext cx="719524" cy="719069"/>
            </a:xfrm>
            <a:custGeom>
              <a:avLst/>
              <a:gdLst/>
              <a:ahLst/>
              <a:cxnLst/>
              <a:rect l="l" t="t" r="r" b="b"/>
              <a:pathLst>
                <a:path w="47509" h="47479" extrusionOk="0">
                  <a:moveTo>
                    <a:pt x="0" y="0"/>
                  </a:moveTo>
                  <a:lnTo>
                    <a:pt x="0" y="47478"/>
                  </a:lnTo>
                  <a:lnTo>
                    <a:pt x="47509" y="47478"/>
                  </a:lnTo>
                  <a:lnTo>
                    <a:pt x="47509" y="0"/>
                  </a:lnTo>
                  <a:close/>
                </a:path>
              </a:pathLst>
            </a:custGeom>
            <a:solidFill>
              <a:srgbClr val="F5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212683" y="2157637"/>
              <a:ext cx="505934" cy="508236"/>
            </a:xfrm>
            <a:custGeom>
              <a:avLst/>
              <a:gdLst/>
              <a:ahLst/>
              <a:cxnLst/>
              <a:rect l="l" t="t" r="r" b="b"/>
              <a:pathLst>
                <a:path w="33406" h="33558" extrusionOk="0">
                  <a:moveTo>
                    <a:pt x="1" y="1"/>
                  </a:moveTo>
                  <a:lnTo>
                    <a:pt x="1" y="821"/>
                  </a:lnTo>
                  <a:cubicBezTo>
                    <a:pt x="1" y="18907"/>
                    <a:pt x="14682" y="33557"/>
                    <a:pt x="32767" y="33557"/>
                  </a:cubicBezTo>
                  <a:cubicBezTo>
                    <a:pt x="32950" y="33557"/>
                    <a:pt x="33193" y="33557"/>
                    <a:pt x="33405" y="33527"/>
                  </a:cubicBezTo>
                  <a:lnTo>
                    <a:pt x="33405" y="23010"/>
                  </a:lnTo>
                  <a:lnTo>
                    <a:pt x="32950" y="23010"/>
                  </a:lnTo>
                  <a:cubicBezTo>
                    <a:pt x="20578" y="23010"/>
                    <a:pt x="10487" y="12919"/>
                    <a:pt x="10487" y="548"/>
                  </a:cubicBezTo>
                  <a:lnTo>
                    <a:pt x="104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470" y="2370775"/>
              <a:ext cx="505934" cy="508236"/>
            </a:xfrm>
            <a:custGeom>
              <a:avLst/>
              <a:gdLst/>
              <a:ahLst/>
              <a:cxnLst/>
              <a:rect l="l" t="t" r="r" b="b"/>
              <a:pathLst>
                <a:path w="33406" h="33558" extrusionOk="0">
                  <a:moveTo>
                    <a:pt x="638" y="1"/>
                  </a:moveTo>
                  <a:cubicBezTo>
                    <a:pt x="426" y="1"/>
                    <a:pt x="183" y="1"/>
                    <a:pt x="0" y="31"/>
                  </a:cubicBezTo>
                  <a:lnTo>
                    <a:pt x="0" y="10548"/>
                  </a:lnTo>
                  <a:lnTo>
                    <a:pt x="456" y="10548"/>
                  </a:lnTo>
                  <a:cubicBezTo>
                    <a:pt x="12827" y="10548"/>
                    <a:pt x="22919" y="20639"/>
                    <a:pt x="22919" y="33010"/>
                  </a:cubicBezTo>
                  <a:lnTo>
                    <a:pt x="22919" y="33558"/>
                  </a:lnTo>
                  <a:lnTo>
                    <a:pt x="33405" y="33558"/>
                  </a:lnTo>
                  <a:lnTo>
                    <a:pt x="33405" y="32737"/>
                  </a:lnTo>
                  <a:cubicBezTo>
                    <a:pt x="33405" y="14651"/>
                    <a:pt x="18724" y="1"/>
                    <a:pt x="6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180454" y="538607"/>
              <a:ext cx="179559" cy="179544"/>
            </a:xfrm>
            <a:custGeom>
              <a:avLst/>
              <a:gdLst/>
              <a:ahLst/>
              <a:cxnLst/>
              <a:rect l="l" t="t" r="r" b="b"/>
              <a:pathLst>
                <a:path w="11856" h="11855" extrusionOk="0">
                  <a:moveTo>
                    <a:pt x="1" y="0"/>
                  </a:moveTo>
                  <a:lnTo>
                    <a:pt x="1" y="11855"/>
                  </a:lnTo>
                  <a:lnTo>
                    <a:pt x="11855" y="11855"/>
                  </a:lnTo>
                  <a:lnTo>
                    <a:pt x="11855" y="0"/>
                  </a:lnTo>
                  <a:close/>
                </a:path>
              </a:pathLst>
            </a:custGeom>
            <a:solidFill>
              <a:srgbClr val="232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539985" y="538607"/>
              <a:ext cx="179559" cy="179544"/>
            </a:xfrm>
            <a:custGeom>
              <a:avLst/>
              <a:gdLst/>
              <a:ahLst/>
              <a:cxnLst/>
              <a:rect l="l" t="t" r="r" b="b"/>
              <a:pathLst>
                <a:path w="11856" h="11855" extrusionOk="0">
                  <a:moveTo>
                    <a:pt x="1" y="0"/>
                  </a:moveTo>
                  <a:lnTo>
                    <a:pt x="1" y="11855"/>
                  </a:lnTo>
                  <a:lnTo>
                    <a:pt x="11855" y="11855"/>
                  </a:lnTo>
                  <a:lnTo>
                    <a:pt x="11855" y="0"/>
                  </a:lnTo>
                  <a:close/>
                </a:path>
              </a:pathLst>
            </a:custGeom>
            <a:solidFill>
              <a:srgbClr val="232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162962" y="3601484"/>
              <a:ext cx="394997" cy="552429"/>
            </a:xfrm>
            <a:custGeom>
              <a:avLst/>
              <a:gdLst/>
              <a:ahLst/>
              <a:cxnLst/>
              <a:rect l="l" t="t" r="r" b="b"/>
              <a:pathLst>
                <a:path w="26081" h="36476" extrusionOk="0">
                  <a:moveTo>
                    <a:pt x="1" y="0"/>
                  </a:moveTo>
                  <a:lnTo>
                    <a:pt x="1" y="36475"/>
                  </a:lnTo>
                  <a:lnTo>
                    <a:pt x="26080" y="36475"/>
                  </a:lnTo>
                  <a:lnTo>
                    <a:pt x="2608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a:off x="162962" y="3877686"/>
              <a:ext cx="394542" cy="277138"/>
            </a:xfrm>
            <a:custGeom>
              <a:avLst/>
              <a:gdLst/>
              <a:ahLst/>
              <a:cxnLst/>
              <a:rect l="l" t="t" r="r" b="b"/>
              <a:pathLst>
                <a:path w="26051" h="18299" extrusionOk="0">
                  <a:moveTo>
                    <a:pt x="13041" y="1"/>
                  </a:moveTo>
                  <a:cubicBezTo>
                    <a:pt x="5807" y="1"/>
                    <a:pt x="1" y="5867"/>
                    <a:pt x="1" y="13040"/>
                  </a:cubicBezTo>
                  <a:lnTo>
                    <a:pt x="1" y="18299"/>
                  </a:lnTo>
                  <a:lnTo>
                    <a:pt x="26050" y="18299"/>
                  </a:lnTo>
                  <a:lnTo>
                    <a:pt x="26050" y="13040"/>
                  </a:lnTo>
                  <a:cubicBezTo>
                    <a:pt x="26050" y="5837"/>
                    <a:pt x="20214" y="1"/>
                    <a:pt x="13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a:off x="924" y="4316395"/>
              <a:ext cx="719069" cy="719539"/>
            </a:xfrm>
            <a:custGeom>
              <a:avLst/>
              <a:gdLst/>
              <a:ahLst/>
              <a:cxnLst/>
              <a:rect l="l" t="t" r="r" b="b"/>
              <a:pathLst>
                <a:path w="47479" h="47510" extrusionOk="0">
                  <a:moveTo>
                    <a:pt x="1" y="1"/>
                  </a:moveTo>
                  <a:lnTo>
                    <a:pt x="1" y="47509"/>
                  </a:lnTo>
                  <a:lnTo>
                    <a:pt x="47479" y="47509"/>
                  </a:lnTo>
                  <a:lnTo>
                    <a:pt x="474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108182" y="4424577"/>
              <a:ext cx="504101" cy="504086"/>
            </a:xfrm>
            <a:custGeom>
              <a:avLst/>
              <a:gdLst/>
              <a:ahLst/>
              <a:cxnLst/>
              <a:rect l="l" t="t" r="r" b="b"/>
              <a:pathLst>
                <a:path w="33285" h="33284" extrusionOk="0">
                  <a:moveTo>
                    <a:pt x="16658" y="1"/>
                  </a:moveTo>
                  <a:cubicBezTo>
                    <a:pt x="7448" y="1"/>
                    <a:pt x="1" y="7448"/>
                    <a:pt x="1" y="16627"/>
                  </a:cubicBezTo>
                  <a:cubicBezTo>
                    <a:pt x="1" y="25837"/>
                    <a:pt x="7448" y="33284"/>
                    <a:pt x="16658" y="33284"/>
                  </a:cubicBezTo>
                  <a:cubicBezTo>
                    <a:pt x="25837" y="33284"/>
                    <a:pt x="33284" y="25837"/>
                    <a:pt x="33284" y="16627"/>
                  </a:cubicBezTo>
                  <a:lnTo>
                    <a:pt x="332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208549" y="4541755"/>
              <a:ext cx="304293" cy="269399"/>
            </a:xfrm>
            <a:custGeom>
              <a:avLst/>
              <a:gdLst/>
              <a:ahLst/>
              <a:cxnLst/>
              <a:rect l="l" t="t" r="r" b="b"/>
              <a:pathLst>
                <a:path w="20092" h="17788" extrusionOk="0">
                  <a:moveTo>
                    <a:pt x="10041" y="1"/>
                  </a:moveTo>
                  <a:cubicBezTo>
                    <a:pt x="8171" y="1"/>
                    <a:pt x="6286" y="589"/>
                    <a:pt x="4681" y="1808"/>
                  </a:cubicBezTo>
                  <a:cubicBezTo>
                    <a:pt x="760" y="4756"/>
                    <a:pt x="0" y="10349"/>
                    <a:pt x="2948" y="14270"/>
                  </a:cubicBezTo>
                  <a:cubicBezTo>
                    <a:pt x="4692" y="16571"/>
                    <a:pt x="7361" y="17788"/>
                    <a:pt x="10062" y="17788"/>
                  </a:cubicBezTo>
                  <a:cubicBezTo>
                    <a:pt x="11928" y="17788"/>
                    <a:pt x="13809" y="17207"/>
                    <a:pt x="15411" y="16003"/>
                  </a:cubicBezTo>
                  <a:cubicBezTo>
                    <a:pt x="19332" y="13024"/>
                    <a:pt x="20092" y="7462"/>
                    <a:pt x="17143" y="3541"/>
                  </a:cubicBezTo>
                  <a:cubicBezTo>
                    <a:pt x="15402" y="1225"/>
                    <a:pt x="12738" y="1"/>
                    <a:pt x="10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3"/>
        <p:cNvGrpSpPr/>
        <p:nvPr/>
      </p:nvGrpSpPr>
      <p:grpSpPr>
        <a:xfrm>
          <a:off x="0" y="0"/>
          <a:ext cx="0" cy="0"/>
          <a:chOff x="0" y="0"/>
          <a:chExt cx="0" cy="0"/>
        </a:xfrm>
      </p:grpSpPr>
      <p:sp>
        <p:nvSpPr>
          <p:cNvPr id="144" name="Google Shape;144;p9"/>
          <p:cNvSpPr txBox="1">
            <a:spLocks noGrp="1"/>
          </p:cNvSpPr>
          <p:nvPr>
            <p:ph type="title"/>
          </p:nvPr>
        </p:nvSpPr>
        <p:spPr>
          <a:xfrm>
            <a:off x="2048100" y="1139350"/>
            <a:ext cx="5047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5" name="Google Shape;145;p9"/>
          <p:cNvSpPr txBox="1">
            <a:spLocks noGrp="1"/>
          </p:cNvSpPr>
          <p:nvPr>
            <p:ph type="subTitle" idx="1"/>
          </p:nvPr>
        </p:nvSpPr>
        <p:spPr>
          <a:xfrm>
            <a:off x="2048100" y="1981150"/>
            <a:ext cx="5047800" cy="150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46" name="Google Shape;146;p9"/>
          <p:cNvGrpSpPr/>
          <p:nvPr/>
        </p:nvGrpSpPr>
        <p:grpSpPr>
          <a:xfrm>
            <a:off x="-5475" y="3932393"/>
            <a:ext cx="9244224" cy="1212057"/>
            <a:chOff x="-5475" y="3932393"/>
            <a:chExt cx="9244224" cy="1212057"/>
          </a:xfrm>
        </p:grpSpPr>
        <p:sp>
          <p:nvSpPr>
            <p:cNvPr id="147" name="Google Shape;147;p9"/>
            <p:cNvSpPr/>
            <p:nvPr/>
          </p:nvSpPr>
          <p:spPr>
            <a:xfrm rot="5400000" flipH="1">
              <a:off x="2218056" y="3898980"/>
              <a:ext cx="1210149" cy="1278892"/>
            </a:xfrm>
            <a:custGeom>
              <a:avLst/>
              <a:gdLst/>
              <a:ahLst/>
              <a:cxnLst/>
              <a:rect l="l" t="t" r="r" b="b"/>
              <a:pathLst>
                <a:path w="19029" h="19029" extrusionOk="0">
                  <a:moveTo>
                    <a:pt x="1" y="0"/>
                  </a:moveTo>
                  <a:lnTo>
                    <a:pt x="1" y="19028"/>
                  </a:lnTo>
                  <a:lnTo>
                    <a:pt x="19029" y="19028"/>
                  </a:lnTo>
                  <a:lnTo>
                    <a:pt x="190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rot="5400000" flipH="1">
              <a:off x="2280363" y="3961288"/>
              <a:ext cx="1210149" cy="1154252"/>
            </a:xfrm>
            <a:custGeom>
              <a:avLst/>
              <a:gdLst/>
              <a:ahLst/>
              <a:cxnLst/>
              <a:rect l="l" t="t" r="r" b="b"/>
              <a:pathLst>
                <a:path w="19029" h="19029" extrusionOk="0">
                  <a:moveTo>
                    <a:pt x="1" y="0"/>
                  </a:moveTo>
                  <a:lnTo>
                    <a:pt x="1" y="19028"/>
                  </a:lnTo>
                  <a:cubicBezTo>
                    <a:pt x="10518" y="19028"/>
                    <a:pt x="19029" y="10517"/>
                    <a:pt x="190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rot="5400000" flipH="1">
              <a:off x="2874222" y="4549476"/>
              <a:ext cx="605106" cy="578976"/>
            </a:xfrm>
            <a:custGeom>
              <a:avLst/>
              <a:gdLst/>
              <a:ahLst/>
              <a:cxnLst/>
              <a:rect l="l" t="t" r="r" b="b"/>
              <a:pathLst>
                <a:path w="9515" h="9545" extrusionOk="0">
                  <a:moveTo>
                    <a:pt x="0" y="1"/>
                  </a:moveTo>
                  <a:lnTo>
                    <a:pt x="0" y="9545"/>
                  </a:lnTo>
                  <a:cubicBezTo>
                    <a:pt x="5259" y="9545"/>
                    <a:pt x="9514" y="5289"/>
                    <a:pt x="9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rot="-5400000">
              <a:off x="4592340" y="3961318"/>
              <a:ext cx="1210149" cy="1154191"/>
            </a:xfrm>
            <a:custGeom>
              <a:avLst/>
              <a:gdLst/>
              <a:ahLst/>
              <a:cxnLst/>
              <a:rect l="l" t="t" r="r" b="b"/>
              <a:pathLst>
                <a:path w="19029" h="19028" extrusionOk="0">
                  <a:moveTo>
                    <a:pt x="1" y="0"/>
                  </a:moveTo>
                  <a:lnTo>
                    <a:pt x="1" y="19028"/>
                  </a:lnTo>
                  <a:lnTo>
                    <a:pt x="19029" y="19028"/>
                  </a:lnTo>
                  <a:lnTo>
                    <a:pt x="190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rot="-5400000">
              <a:off x="4592340" y="3961318"/>
              <a:ext cx="1210149" cy="1154191"/>
            </a:xfrm>
            <a:custGeom>
              <a:avLst/>
              <a:gdLst/>
              <a:ahLst/>
              <a:cxnLst/>
              <a:rect l="l" t="t" r="r" b="b"/>
              <a:pathLst>
                <a:path w="19029" h="19028" extrusionOk="0">
                  <a:moveTo>
                    <a:pt x="1" y="0"/>
                  </a:moveTo>
                  <a:lnTo>
                    <a:pt x="1" y="19028"/>
                  </a:lnTo>
                  <a:lnTo>
                    <a:pt x="19029" y="19028"/>
                  </a:lnTo>
                  <a:cubicBezTo>
                    <a:pt x="19029" y="8511"/>
                    <a:pt x="10518"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rot="-5400000">
              <a:off x="5184269" y="4551295"/>
              <a:ext cx="605106" cy="575336"/>
            </a:xfrm>
            <a:custGeom>
              <a:avLst/>
              <a:gdLst/>
              <a:ahLst/>
              <a:cxnLst/>
              <a:rect l="l" t="t" r="r" b="b"/>
              <a:pathLst>
                <a:path w="9515" h="9485" extrusionOk="0">
                  <a:moveTo>
                    <a:pt x="112" y="1"/>
                  </a:moveTo>
                  <a:cubicBezTo>
                    <a:pt x="75" y="1"/>
                    <a:pt x="38" y="1"/>
                    <a:pt x="0" y="1"/>
                  </a:cubicBezTo>
                  <a:lnTo>
                    <a:pt x="0" y="9485"/>
                  </a:lnTo>
                  <a:lnTo>
                    <a:pt x="9514" y="9485"/>
                  </a:lnTo>
                  <a:cubicBezTo>
                    <a:pt x="9514" y="4233"/>
                    <a:pt x="5319" y="1"/>
                    <a:pt x="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rot="-5400000">
              <a:off x="6899625" y="3961296"/>
              <a:ext cx="1212057" cy="1154252"/>
            </a:xfrm>
            <a:custGeom>
              <a:avLst/>
              <a:gdLst/>
              <a:ahLst/>
              <a:cxnLst/>
              <a:rect l="l" t="t" r="r" b="b"/>
              <a:pathLst>
                <a:path w="19059" h="19029" extrusionOk="0">
                  <a:moveTo>
                    <a:pt x="1" y="1"/>
                  </a:moveTo>
                  <a:lnTo>
                    <a:pt x="1" y="19028"/>
                  </a:lnTo>
                  <a:lnTo>
                    <a:pt x="19059" y="19028"/>
                  </a:lnTo>
                  <a:lnTo>
                    <a:pt x="19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rot="-5400000">
              <a:off x="6899625" y="3961296"/>
              <a:ext cx="1212057" cy="1154252"/>
            </a:xfrm>
            <a:custGeom>
              <a:avLst/>
              <a:gdLst/>
              <a:ahLst/>
              <a:cxnLst/>
              <a:rect l="l" t="t" r="r" b="b"/>
              <a:pathLst>
                <a:path w="19059" h="19029" extrusionOk="0">
                  <a:moveTo>
                    <a:pt x="1" y="1"/>
                  </a:moveTo>
                  <a:lnTo>
                    <a:pt x="1" y="19028"/>
                  </a:lnTo>
                  <a:lnTo>
                    <a:pt x="19059" y="19028"/>
                  </a:lnTo>
                  <a:cubicBezTo>
                    <a:pt x="19059" y="8542"/>
                    <a:pt x="1054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rot="-5400000">
              <a:off x="7493523" y="4551335"/>
              <a:ext cx="603135" cy="575336"/>
            </a:xfrm>
            <a:custGeom>
              <a:avLst/>
              <a:gdLst/>
              <a:ahLst/>
              <a:cxnLst/>
              <a:rect l="l" t="t" r="r" b="b"/>
              <a:pathLst>
                <a:path w="9484" h="9485" extrusionOk="0">
                  <a:moveTo>
                    <a:pt x="0" y="1"/>
                  </a:moveTo>
                  <a:lnTo>
                    <a:pt x="0" y="9484"/>
                  </a:lnTo>
                  <a:lnTo>
                    <a:pt x="9484" y="9484"/>
                  </a:lnTo>
                  <a:cubicBezTo>
                    <a:pt x="9484" y="4256"/>
                    <a:pt x="5229"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rot="-5400000">
              <a:off x="8053745" y="3961326"/>
              <a:ext cx="1212057" cy="1154191"/>
            </a:xfrm>
            <a:custGeom>
              <a:avLst/>
              <a:gdLst/>
              <a:ahLst/>
              <a:cxnLst/>
              <a:rect l="l" t="t" r="r" b="b"/>
              <a:pathLst>
                <a:path w="19059" h="19028" extrusionOk="0">
                  <a:moveTo>
                    <a:pt x="1" y="0"/>
                  </a:moveTo>
                  <a:lnTo>
                    <a:pt x="1" y="19028"/>
                  </a:lnTo>
                  <a:lnTo>
                    <a:pt x="19059" y="19028"/>
                  </a:lnTo>
                  <a:lnTo>
                    <a:pt x="190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rot="-5400000">
              <a:off x="8054685" y="3960386"/>
              <a:ext cx="1212057" cy="1156071"/>
            </a:xfrm>
            <a:custGeom>
              <a:avLst/>
              <a:gdLst/>
              <a:ahLst/>
              <a:cxnLst/>
              <a:rect l="l" t="t" r="r" b="b"/>
              <a:pathLst>
                <a:path w="19059" h="19059" extrusionOk="0">
                  <a:moveTo>
                    <a:pt x="1" y="0"/>
                  </a:moveTo>
                  <a:lnTo>
                    <a:pt x="1" y="19058"/>
                  </a:lnTo>
                  <a:cubicBezTo>
                    <a:pt x="10548" y="19058"/>
                    <a:pt x="19059" y="10548"/>
                    <a:pt x="190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rot="-5400000">
              <a:off x="8070509" y="4553305"/>
              <a:ext cx="607014" cy="575276"/>
            </a:xfrm>
            <a:custGeom>
              <a:avLst/>
              <a:gdLst/>
              <a:ahLst/>
              <a:cxnLst/>
              <a:rect l="l" t="t" r="r" b="b"/>
              <a:pathLst>
                <a:path w="9545" h="9484" extrusionOk="0">
                  <a:moveTo>
                    <a:pt x="1" y="0"/>
                  </a:moveTo>
                  <a:lnTo>
                    <a:pt x="1" y="9484"/>
                  </a:lnTo>
                  <a:cubicBezTo>
                    <a:pt x="5290" y="9484"/>
                    <a:pt x="9545" y="5228"/>
                    <a:pt x="9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rot="-5400000">
              <a:off x="3438216" y="3961288"/>
              <a:ext cx="1210149" cy="1154252"/>
            </a:xfrm>
            <a:custGeom>
              <a:avLst/>
              <a:gdLst/>
              <a:ahLst/>
              <a:cxnLst/>
              <a:rect l="l" t="t" r="r" b="b"/>
              <a:pathLst>
                <a:path w="19029" h="19029" extrusionOk="0">
                  <a:moveTo>
                    <a:pt x="1" y="1"/>
                  </a:moveTo>
                  <a:lnTo>
                    <a:pt x="1" y="19028"/>
                  </a:lnTo>
                  <a:lnTo>
                    <a:pt x="19029" y="19028"/>
                  </a:lnTo>
                  <a:lnTo>
                    <a:pt x="190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rot="-5400000">
              <a:off x="3438216" y="3961288"/>
              <a:ext cx="1210149" cy="1154252"/>
            </a:xfrm>
            <a:custGeom>
              <a:avLst/>
              <a:gdLst/>
              <a:ahLst/>
              <a:cxnLst/>
              <a:rect l="l" t="t" r="r" b="b"/>
              <a:pathLst>
                <a:path w="19029" h="19029" extrusionOk="0">
                  <a:moveTo>
                    <a:pt x="1" y="1"/>
                  </a:moveTo>
                  <a:lnTo>
                    <a:pt x="1" y="19028"/>
                  </a:lnTo>
                  <a:cubicBezTo>
                    <a:pt x="10518" y="19028"/>
                    <a:pt x="19029" y="10518"/>
                    <a:pt x="190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rot="-5400000">
              <a:off x="3453054" y="4551401"/>
              <a:ext cx="607078" cy="577095"/>
            </a:xfrm>
            <a:custGeom>
              <a:avLst/>
              <a:gdLst/>
              <a:ahLst/>
              <a:cxnLst/>
              <a:rect l="l" t="t" r="r" b="b"/>
              <a:pathLst>
                <a:path w="9546" h="9514" extrusionOk="0">
                  <a:moveTo>
                    <a:pt x="1" y="0"/>
                  </a:moveTo>
                  <a:lnTo>
                    <a:pt x="1" y="9514"/>
                  </a:lnTo>
                  <a:cubicBezTo>
                    <a:pt x="5290" y="9514"/>
                    <a:pt x="9545" y="5259"/>
                    <a:pt x="9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rot="-5400000">
              <a:off x="5745504" y="3961326"/>
              <a:ext cx="1212057" cy="1154191"/>
            </a:xfrm>
            <a:custGeom>
              <a:avLst/>
              <a:gdLst/>
              <a:ahLst/>
              <a:cxnLst/>
              <a:rect l="l" t="t" r="r" b="b"/>
              <a:pathLst>
                <a:path w="19059" h="19028" extrusionOk="0">
                  <a:moveTo>
                    <a:pt x="1" y="0"/>
                  </a:moveTo>
                  <a:lnTo>
                    <a:pt x="1" y="19028"/>
                  </a:lnTo>
                  <a:lnTo>
                    <a:pt x="19059" y="19028"/>
                  </a:lnTo>
                  <a:lnTo>
                    <a:pt x="190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rot="-5400000">
              <a:off x="5745504" y="3961326"/>
              <a:ext cx="1212057" cy="1154191"/>
            </a:xfrm>
            <a:custGeom>
              <a:avLst/>
              <a:gdLst/>
              <a:ahLst/>
              <a:cxnLst/>
              <a:rect l="l" t="t" r="r" b="b"/>
              <a:pathLst>
                <a:path w="19059" h="19028" extrusionOk="0">
                  <a:moveTo>
                    <a:pt x="1" y="0"/>
                  </a:moveTo>
                  <a:lnTo>
                    <a:pt x="1" y="19028"/>
                  </a:lnTo>
                  <a:cubicBezTo>
                    <a:pt x="10548" y="19028"/>
                    <a:pt x="19059" y="10517"/>
                    <a:pt x="19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rot="-5400000">
              <a:off x="5758568" y="4553305"/>
              <a:ext cx="607014" cy="575276"/>
            </a:xfrm>
            <a:custGeom>
              <a:avLst/>
              <a:gdLst/>
              <a:ahLst/>
              <a:cxnLst/>
              <a:rect l="l" t="t" r="r" b="b"/>
              <a:pathLst>
                <a:path w="9545" h="9484" extrusionOk="0">
                  <a:moveTo>
                    <a:pt x="1" y="0"/>
                  </a:moveTo>
                  <a:lnTo>
                    <a:pt x="1" y="9483"/>
                  </a:lnTo>
                  <a:cubicBezTo>
                    <a:pt x="5290" y="9483"/>
                    <a:pt x="9545" y="5228"/>
                    <a:pt x="9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rot="-5400000">
              <a:off x="-34378" y="3961296"/>
              <a:ext cx="1212057" cy="1154252"/>
            </a:xfrm>
            <a:custGeom>
              <a:avLst/>
              <a:gdLst/>
              <a:ahLst/>
              <a:cxnLst/>
              <a:rect l="l" t="t" r="r" b="b"/>
              <a:pathLst>
                <a:path w="19059" h="19029" extrusionOk="0">
                  <a:moveTo>
                    <a:pt x="1" y="1"/>
                  </a:moveTo>
                  <a:lnTo>
                    <a:pt x="1" y="19028"/>
                  </a:lnTo>
                  <a:lnTo>
                    <a:pt x="19059" y="19028"/>
                  </a:lnTo>
                  <a:lnTo>
                    <a:pt x="19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rot="-5400000">
              <a:off x="-34378" y="3961296"/>
              <a:ext cx="1212057" cy="1154252"/>
            </a:xfrm>
            <a:custGeom>
              <a:avLst/>
              <a:gdLst/>
              <a:ahLst/>
              <a:cxnLst/>
              <a:rect l="l" t="t" r="r" b="b"/>
              <a:pathLst>
                <a:path w="19059" h="19029" extrusionOk="0">
                  <a:moveTo>
                    <a:pt x="1" y="1"/>
                  </a:moveTo>
                  <a:lnTo>
                    <a:pt x="1" y="19028"/>
                  </a:lnTo>
                  <a:lnTo>
                    <a:pt x="19059" y="19028"/>
                  </a:lnTo>
                  <a:cubicBezTo>
                    <a:pt x="19059" y="8542"/>
                    <a:pt x="10548"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rot="-5400000">
              <a:off x="559521" y="4551335"/>
              <a:ext cx="603135" cy="575336"/>
            </a:xfrm>
            <a:custGeom>
              <a:avLst/>
              <a:gdLst/>
              <a:ahLst/>
              <a:cxnLst/>
              <a:rect l="l" t="t" r="r" b="b"/>
              <a:pathLst>
                <a:path w="9484" h="9485" extrusionOk="0">
                  <a:moveTo>
                    <a:pt x="0" y="1"/>
                  </a:moveTo>
                  <a:lnTo>
                    <a:pt x="0" y="9484"/>
                  </a:lnTo>
                  <a:lnTo>
                    <a:pt x="9484" y="9484"/>
                  </a:lnTo>
                  <a:cubicBezTo>
                    <a:pt x="9484" y="4256"/>
                    <a:pt x="5229"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rot="-5400000">
              <a:off x="1119742" y="3961326"/>
              <a:ext cx="1212057" cy="1154191"/>
            </a:xfrm>
            <a:custGeom>
              <a:avLst/>
              <a:gdLst/>
              <a:ahLst/>
              <a:cxnLst/>
              <a:rect l="l" t="t" r="r" b="b"/>
              <a:pathLst>
                <a:path w="19059" h="19028" extrusionOk="0">
                  <a:moveTo>
                    <a:pt x="1" y="0"/>
                  </a:moveTo>
                  <a:lnTo>
                    <a:pt x="1" y="19028"/>
                  </a:lnTo>
                  <a:lnTo>
                    <a:pt x="19059" y="19028"/>
                  </a:lnTo>
                  <a:lnTo>
                    <a:pt x="190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rot="-5400000">
              <a:off x="1120683" y="3960386"/>
              <a:ext cx="1212057" cy="1156071"/>
            </a:xfrm>
            <a:custGeom>
              <a:avLst/>
              <a:gdLst/>
              <a:ahLst/>
              <a:cxnLst/>
              <a:rect l="l" t="t" r="r" b="b"/>
              <a:pathLst>
                <a:path w="19059" h="19059" extrusionOk="0">
                  <a:moveTo>
                    <a:pt x="1" y="0"/>
                  </a:moveTo>
                  <a:lnTo>
                    <a:pt x="1" y="19058"/>
                  </a:lnTo>
                  <a:cubicBezTo>
                    <a:pt x="10548" y="19058"/>
                    <a:pt x="19059" y="10548"/>
                    <a:pt x="190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rot="-5400000">
              <a:off x="1136506" y="4553305"/>
              <a:ext cx="607014" cy="575276"/>
            </a:xfrm>
            <a:custGeom>
              <a:avLst/>
              <a:gdLst/>
              <a:ahLst/>
              <a:cxnLst/>
              <a:rect l="l" t="t" r="r" b="b"/>
              <a:pathLst>
                <a:path w="9545" h="9484" extrusionOk="0">
                  <a:moveTo>
                    <a:pt x="1" y="0"/>
                  </a:moveTo>
                  <a:lnTo>
                    <a:pt x="1" y="9484"/>
                  </a:lnTo>
                  <a:cubicBezTo>
                    <a:pt x="5290" y="9484"/>
                    <a:pt x="9545" y="5228"/>
                    <a:pt x="9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1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52"/>
        <p:cNvGrpSpPr/>
        <p:nvPr/>
      </p:nvGrpSpPr>
      <p:grpSpPr>
        <a:xfrm>
          <a:off x="0" y="0"/>
          <a:ext cx="0" cy="0"/>
          <a:chOff x="0" y="0"/>
          <a:chExt cx="0" cy="0"/>
        </a:xfrm>
      </p:grpSpPr>
      <p:sp>
        <p:nvSpPr>
          <p:cNvPr id="253" name="Google Shape;253;p14"/>
          <p:cNvSpPr txBox="1">
            <a:spLocks noGrp="1"/>
          </p:cNvSpPr>
          <p:nvPr>
            <p:ph type="title"/>
          </p:nvPr>
        </p:nvSpPr>
        <p:spPr>
          <a:xfrm>
            <a:off x="720000" y="1744625"/>
            <a:ext cx="2726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4" name="Google Shape;254;p14"/>
          <p:cNvSpPr txBox="1">
            <a:spLocks noGrp="1"/>
          </p:cNvSpPr>
          <p:nvPr>
            <p:ph type="title" idx="2" hasCustomPrompt="1"/>
          </p:nvPr>
        </p:nvSpPr>
        <p:spPr>
          <a:xfrm>
            <a:off x="720000" y="1224046"/>
            <a:ext cx="789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5" name="Google Shape;255;p14"/>
          <p:cNvSpPr txBox="1">
            <a:spLocks noGrp="1"/>
          </p:cNvSpPr>
          <p:nvPr>
            <p:ph type="subTitle" idx="1"/>
          </p:nvPr>
        </p:nvSpPr>
        <p:spPr>
          <a:xfrm>
            <a:off x="720000" y="2195050"/>
            <a:ext cx="2726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6" name="Google Shape;256;p14"/>
          <p:cNvSpPr txBox="1">
            <a:spLocks noGrp="1"/>
          </p:cNvSpPr>
          <p:nvPr>
            <p:ph type="title" idx="3"/>
          </p:nvPr>
        </p:nvSpPr>
        <p:spPr>
          <a:xfrm>
            <a:off x="4067350" y="1744625"/>
            <a:ext cx="2726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7" name="Google Shape;257;p14"/>
          <p:cNvSpPr txBox="1">
            <a:spLocks noGrp="1"/>
          </p:cNvSpPr>
          <p:nvPr>
            <p:ph type="title" idx="4" hasCustomPrompt="1"/>
          </p:nvPr>
        </p:nvSpPr>
        <p:spPr>
          <a:xfrm>
            <a:off x="4067350" y="1224046"/>
            <a:ext cx="789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8" name="Google Shape;258;p14"/>
          <p:cNvSpPr txBox="1">
            <a:spLocks noGrp="1"/>
          </p:cNvSpPr>
          <p:nvPr>
            <p:ph type="subTitle" idx="5"/>
          </p:nvPr>
        </p:nvSpPr>
        <p:spPr>
          <a:xfrm>
            <a:off x="4067350" y="2195050"/>
            <a:ext cx="2726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9" name="Google Shape;259;p14"/>
          <p:cNvSpPr txBox="1">
            <a:spLocks noGrp="1"/>
          </p:cNvSpPr>
          <p:nvPr>
            <p:ph type="title" idx="6"/>
          </p:nvPr>
        </p:nvSpPr>
        <p:spPr>
          <a:xfrm>
            <a:off x="720000" y="3535528"/>
            <a:ext cx="2726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0" name="Google Shape;260;p14"/>
          <p:cNvSpPr txBox="1">
            <a:spLocks noGrp="1"/>
          </p:cNvSpPr>
          <p:nvPr>
            <p:ph type="title" idx="7" hasCustomPrompt="1"/>
          </p:nvPr>
        </p:nvSpPr>
        <p:spPr>
          <a:xfrm>
            <a:off x="720000" y="3013446"/>
            <a:ext cx="789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1" name="Google Shape;261;p14"/>
          <p:cNvSpPr txBox="1">
            <a:spLocks noGrp="1"/>
          </p:cNvSpPr>
          <p:nvPr>
            <p:ph type="subTitle" idx="8"/>
          </p:nvPr>
        </p:nvSpPr>
        <p:spPr>
          <a:xfrm>
            <a:off x="720000" y="3977050"/>
            <a:ext cx="2726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2" name="Google Shape;262;p14"/>
          <p:cNvSpPr txBox="1">
            <a:spLocks noGrp="1"/>
          </p:cNvSpPr>
          <p:nvPr>
            <p:ph type="title" idx="9"/>
          </p:nvPr>
        </p:nvSpPr>
        <p:spPr>
          <a:xfrm>
            <a:off x="4067350" y="3535528"/>
            <a:ext cx="2726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3" name="Google Shape;263;p14"/>
          <p:cNvSpPr txBox="1">
            <a:spLocks noGrp="1"/>
          </p:cNvSpPr>
          <p:nvPr>
            <p:ph type="title" idx="13" hasCustomPrompt="1"/>
          </p:nvPr>
        </p:nvSpPr>
        <p:spPr>
          <a:xfrm>
            <a:off x="4067350" y="3013446"/>
            <a:ext cx="789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4" name="Google Shape;264;p14"/>
          <p:cNvSpPr txBox="1">
            <a:spLocks noGrp="1"/>
          </p:cNvSpPr>
          <p:nvPr>
            <p:ph type="subTitle" idx="14"/>
          </p:nvPr>
        </p:nvSpPr>
        <p:spPr>
          <a:xfrm>
            <a:off x="4067350" y="3977050"/>
            <a:ext cx="2726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5" name="Google Shape;265;p14"/>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66" name="Google Shape;266;p14"/>
          <p:cNvGrpSpPr/>
          <p:nvPr/>
        </p:nvGrpSpPr>
        <p:grpSpPr>
          <a:xfrm>
            <a:off x="7414700" y="-44200"/>
            <a:ext cx="1729320" cy="5187712"/>
            <a:chOff x="7414700" y="-44200"/>
            <a:chExt cx="1729320" cy="5187712"/>
          </a:xfrm>
        </p:grpSpPr>
        <p:sp>
          <p:nvSpPr>
            <p:cNvPr id="267" name="Google Shape;267;p14"/>
            <p:cNvSpPr/>
            <p:nvPr/>
          </p:nvSpPr>
          <p:spPr>
            <a:xfrm>
              <a:off x="7414700" y="-44200"/>
              <a:ext cx="1729320" cy="1729320"/>
            </a:xfrm>
            <a:custGeom>
              <a:avLst/>
              <a:gdLst/>
              <a:ahLst/>
              <a:cxnLst/>
              <a:rect l="l" t="t" r="r" b="b"/>
              <a:pathLst>
                <a:path w="21704" h="21704" extrusionOk="0">
                  <a:moveTo>
                    <a:pt x="1" y="1"/>
                  </a:moveTo>
                  <a:lnTo>
                    <a:pt x="1" y="21703"/>
                  </a:lnTo>
                  <a:lnTo>
                    <a:pt x="21703" y="21703"/>
                  </a:lnTo>
                  <a:lnTo>
                    <a:pt x="21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7414700" y="1685037"/>
              <a:ext cx="1729320" cy="1729241"/>
            </a:xfrm>
            <a:custGeom>
              <a:avLst/>
              <a:gdLst/>
              <a:ahLst/>
              <a:cxnLst/>
              <a:rect l="l" t="t" r="r" b="b"/>
              <a:pathLst>
                <a:path w="21704" h="21703" extrusionOk="0">
                  <a:moveTo>
                    <a:pt x="1" y="0"/>
                  </a:moveTo>
                  <a:lnTo>
                    <a:pt x="1" y="21703"/>
                  </a:lnTo>
                  <a:lnTo>
                    <a:pt x="21703" y="21703"/>
                  </a:lnTo>
                  <a:lnTo>
                    <a:pt x="217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7414700" y="3414194"/>
              <a:ext cx="1729320" cy="1726850"/>
            </a:xfrm>
            <a:custGeom>
              <a:avLst/>
              <a:gdLst/>
              <a:ahLst/>
              <a:cxnLst/>
              <a:rect l="l" t="t" r="r" b="b"/>
              <a:pathLst>
                <a:path w="21704" h="21673" extrusionOk="0">
                  <a:moveTo>
                    <a:pt x="1" y="1"/>
                  </a:moveTo>
                  <a:lnTo>
                    <a:pt x="1" y="21673"/>
                  </a:lnTo>
                  <a:lnTo>
                    <a:pt x="21703" y="21673"/>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7414700" y="822849"/>
              <a:ext cx="1729320" cy="862270"/>
            </a:xfrm>
            <a:custGeom>
              <a:avLst/>
              <a:gdLst/>
              <a:ahLst/>
              <a:cxnLst/>
              <a:rect l="l" t="t" r="r" b="b"/>
              <a:pathLst>
                <a:path w="21704" h="10822" extrusionOk="0">
                  <a:moveTo>
                    <a:pt x="10883" y="1"/>
                  </a:moveTo>
                  <a:lnTo>
                    <a:pt x="5442" y="5381"/>
                  </a:lnTo>
                  <a:lnTo>
                    <a:pt x="1" y="10821"/>
                  </a:lnTo>
                  <a:lnTo>
                    <a:pt x="21703" y="10821"/>
                  </a:lnTo>
                  <a:lnTo>
                    <a:pt x="16263" y="5381"/>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7414700" y="1685037"/>
              <a:ext cx="1729320" cy="1729241"/>
            </a:xfrm>
            <a:custGeom>
              <a:avLst/>
              <a:gdLst/>
              <a:ahLst/>
              <a:cxnLst/>
              <a:rect l="l" t="t" r="r" b="b"/>
              <a:pathLst>
                <a:path w="21704" h="21703" extrusionOk="0">
                  <a:moveTo>
                    <a:pt x="1" y="0"/>
                  </a:moveTo>
                  <a:lnTo>
                    <a:pt x="1" y="21703"/>
                  </a:lnTo>
                  <a:lnTo>
                    <a:pt x="578" y="21703"/>
                  </a:lnTo>
                  <a:cubicBezTo>
                    <a:pt x="12281" y="21399"/>
                    <a:pt x="21703" y="11794"/>
                    <a:pt x="21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7419560" y="1685037"/>
              <a:ext cx="1126241" cy="1126241"/>
            </a:xfrm>
            <a:custGeom>
              <a:avLst/>
              <a:gdLst/>
              <a:ahLst/>
              <a:cxnLst/>
              <a:rect l="l" t="t" r="r" b="b"/>
              <a:pathLst>
                <a:path w="14135" h="14135" extrusionOk="0">
                  <a:moveTo>
                    <a:pt x="1" y="0"/>
                  </a:moveTo>
                  <a:lnTo>
                    <a:pt x="1" y="14134"/>
                  </a:lnTo>
                  <a:cubicBezTo>
                    <a:pt x="7782" y="14134"/>
                    <a:pt x="14135" y="7842"/>
                    <a:pt x="1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8635346" y="-39340"/>
              <a:ext cx="508661" cy="508661"/>
            </a:xfrm>
            <a:custGeom>
              <a:avLst/>
              <a:gdLst/>
              <a:ahLst/>
              <a:cxnLst/>
              <a:rect l="l" t="t" r="r" b="b"/>
              <a:pathLst>
                <a:path w="6384" h="6384" extrusionOk="0">
                  <a:moveTo>
                    <a:pt x="0" y="1"/>
                  </a:moveTo>
                  <a:cubicBezTo>
                    <a:pt x="0" y="3527"/>
                    <a:pt x="2857" y="6384"/>
                    <a:pt x="6383" y="6384"/>
                  </a:cubicBezTo>
                  <a:lnTo>
                    <a:pt x="6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7414700" y="-39340"/>
              <a:ext cx="867130" cy="862270"/>
            </a:xfrm>
            <a:custGeom>
              <a:avLst/>
              <a:gdLst/>
              <a:ahLst/>
              <a:cxnLst/>
              <a:rect l="l" t="t" r="r" b="b"/>
              <a:pathLst>
                <a:path w="10883" h="10822" extrusionOk="0">
                  <a:moveTo>
                    <a:pt x="1" y="1"/>
                  </a:moveTo>
                  <a:lnTo>
                    <a:pt x="1" y="10822"/>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8569932" y="3414194"/>
              <a:ext cx="574076" cy="574076"/>
            </a:xfrm>
            <a:custGeom>
              <a:avLst/>
              <a:gdLst/>
              <a:ahLst/>
              <a:cxnLst/>
              <a:rect l="l" t="t" r="r" b="b"/>
              <a:pathLst>
                <a:path w="7205" h="7205" extrusionOk="0">
                  <a:moveTo>
                    <a:pt x="1" y="1"/>
                  </a:moveTo>
                  <a:lnTo>
                    <a:pt x="7204" y="7205"/>
                  </a:lnTo>
                  <a:lnTo>
                    <a:pt x="7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7993551" y="3414194"/>
              <a:ext cx="576467" cy="574076"/>
            </a:xfrm>
            <a:custGeom>
              <a:avLst/>
              <a:gdLst/>
              <a:ahLst/>
              <a:cxnLst/>
              <a:rect l="l" t="t" r="r" b="b"/>
              <a:pathLst>
                <a:path w="7235" h="7205" extrusionOk="0">
                  <a:moveTo>
                    <a:pt x="0" y="1"/>
                  </a:moveTo>
                  <a:lnTo>
                    <a:pt x="7235" y="7205"/>
                  </a:lnTo>
                  <a:lnTo>
                    <a:pt x="7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7429435" y="3428923"/>
              <a:ext cx="573996" cy="569177"/>
            </a:xfrm>
            <a:custGeom>
              <a:avLst/>
              <a:gdLst/>
              <a:ahLst/>
              <a:cxnLst/>
              <a:rect l="l" t="t" r="r" b="b"/>
              <a:pathLst>
                <a:path w="7266" h="7205" extrusionOk="0">
                  <a:moveTo>
                    <a:pt x="1" y="1"/>
                  </a:moveTo>
                  <a:lnTo>
                    <a:pt x="7265" y="7205"/>
                  </a:lnTo>
                  <a:lnTo>
                    <a:pt x="7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7414700" y="4271522"/>
              <a:ext cx="1729320" cy="871991"/>
            </a:xfrm>
            <a:custGeom>
              <a:avLst/>
              <a:gdLst/>
              <a:ahLst/>
              <a:cxnLst/>
              <a:rect l="l" t="t" r="r" b="b"/>
              <a:pathLst>
                <a:path w="21704" h="10944" extrusionOk="0">
                  <a:moveTo>
                    <a:pt x="10883" y="1"/>
                  </a:moveTo>
                  <a:cubicBezTo>
                    <a:pt x="4895" y="1"/>
                    <a:pt x="1" y="4864"/>
                    <a:pt x="1" y="10852"/>
                  </a:cubicBezTo>
                  <a:lnTo>
                    <a:pt x="1" y="10943"/>
                  </a:lnTo>
                  <a:lnTo>
                    <a:pt x="21703" y="10943"/>
                  </a:lnTo>
                  <a:lnTo>
                    <a:pt x="21703" y="10882"/>
                  </a:lnTo>
                  <a:lnTo>
                    <a:pt x="21703" y="10822"/>
                  </a:lnTo>
                  <a:cubicBezTo>
                    <a:pt x="21703" y="4803"/>
                    <a:pt x="16840" y="1"/>
                    <a:pt x="10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50"/>
        <p:cNvGrpSpPr/>
        <p:nvPr/>
      </p:nvGrpSpPr>
      <p:grpSpPr>
        <a:xfrm>
          <a:off x="0" y="0"/>
          <a:ext cx="0" cy="0"/>
          <a:chOff x="0" y="0"/>
          <a:chExt cx="0" cy="0"/>
        </a:xfrm>
      </p:grpSpPr>
      <p:sp>
        <p:nvSpPr>
          <p:cNvPr id="351" name="Google Shape;351;p17"/>
          <p:cNvSpPr txBox="1">
            <a:spLocks noGrp="1"/>
          </p:cNvSpPr>
          <p:nvPr>
            <p:ph type="subTitle" idx="1"/>
          </p:nvPr>
        </p:nvSpPr>
        <p:spPr>
          <a:xfrm>
            <a:off x="1546050" y="1309175"/>
            <a:ext cx="2397000" cy="47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a:latin typeface="Anton"/>
                <a:ea typeface="Anton"/>
                <a:cs typeface="Anton"/>
                <a:sym typeface="Ant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2" name="Google Shape;352;p17"/>
          <p:cNvSpPr txBox="1">
            <a:spLocks noGrp="1"/>
          </p:cNvSpPr>
          <p:nvPr>
            <p:ph type="subTitle" idx="2"/>
          </p:nvPr>
        </p:nvSpPr>
        <p:spPr>
          <a:xfrm>
            <a:off x="5200950" y="1309175"/>
            <a:ext cx="2397000" cy="47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a:latin typeface="Anton"/>
                <a:ea typeface="Anton"/>
                <a:cs typeface="Anton"/>
                <a:sym typeface="Ant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3" name="Google Shape;353;p17"/>
          <p:cNvSpPr txBox="1">
            <a:spLocks noGrp="1"/>
          </p:cNvSpPr>
          <p:nvPr>
            <p:ph type="subTitle" idx="3"/>
          </p:nvPr>
        </p:nvSpPr>
        <p:spPr>
          <a:xfrm>
            <a:off x="1546050" y="3337925"/>
            <a:ext cx="2397000" cy="60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4" name="Google Shape;354;p17"/>
          <p:cNvSpPr txBox="1">
            <a:spLocks noGrp="1"/>
          </p:cNvSpPr>
          <p:nvPr>
            <p:ph type="subTitle" idx="4"/>
          </p:nvPr>
        </p:nvSpPr>
        <p:spPr>
          <a:xfrm>
            <a:off x="5200950" y="3337925"/>
            <a:ext cx="2397000" cy="60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 name="Google Shape;355;p1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56" name="Google Shape;356;p17"/>
          <p:cNvGrpSpPr/>
          <p:nvPr/>
        </p:nvGrpSpPr>
        <p:grpSpPr>
          <a:xfrm rot="10800000" flipH="1">
            <a:off x="-335058" y="4406881"/>
            <a:ext cx="9814123" cy="878966"/>
            <a:chOff x="690625" y="2265450"/>
            <a:chExt cx="7745342" cy="693683"/>
          </a:xfrm>
        </p:grpSpPr>
        <p:sp>
          <p:nvSpPr>
            <p:cNvPr id="357" name="Google Shape;357;p17"/>
            <p:cNvSpPr/>
            <p:nvPr/>
          </p:nvSpPr>
          <p:spPr>
            <a:xfrm>
              <a:off x="912553" y="2335274"/>
              <a:ext cx="2684864" cy="621795"/>
            </a:xfrm>
            <a:custGeom>
              <a:avLst/>
              <a:gdLst/>
              <a:ahLst/>
              <a:cxnLst/>
              <a:rect l="l" t="t" r="r" b="b"/>
              <a:pathLst>
                <a:path w="84198" h="84197" extrusionOk="0">
                  <a:moveTo>
                    <a:pt x="1" y="1"/>
                  </a:moveTo>
                  <a:lnTo>
                    <a:pt x="1" y="84197"/>
                  </a:lnTo>
                  <a:lnTo>
                    <a:pt x="84197" y="84197"/>
                  </a:lnTo>
                  <a:lnTo>
                    <a:pt x="84197" y="1"/>
                  </a:lnTo>
                  <a:close/>
                </a:path>
              </a:pathLst>
            </a:custGeom>
            <a:solidFill>
              <a:srgbClr val="1C7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7"/>
            <p:cNvSpPr/>
            <p:nvPr/>
          </p:nvSpPr>
          <p:spPr>
            <a:xfrm>
              <a:off x="1584225" y="2335077"/>
              <a:ext cx="670722" cy="624056"/>
            </a:xfrm>
            <a:custGeom>
              <a:avLst/>
              <a:gdLst/>
              <a:ahLst/>
              <a:cxnLst/>
              <a:rect l="l" t="t" r="r" b="b"/>
              <a:pathLst>
                <a:path w="21034" h="21035" extrusionOk="0">
                  <a:moveTo>
                    <a:pt x="0" y="0"/>
                  </a:moveTo>
                  <a:lnTo>
                    <a:pt x="0" y="21034"/>
                  </a:lnTo>
                  <a:lnTo>
                    <a:pt x="21034" y="21034"/>
                  </a:lnTo>
                  <a:lnTo>
                    <a:pt x="210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7"/>
            <p:cNvSpPr/>
            <p:nvPr/>
          </p:nvSpPr>
          <p:spPr>
            <a:xfrm>
              <a:off x="1919585" y="2648127"/>
              <a:ext cx="335361" cy="310991"/>
            </a:xfrm>
            <a:custGeom>
              <a:avLst/>
              <a:gdLst/>
              <a:ahLst/>
              <a:cxnLst/>
              <a:rect l="l" t="t" r="r" b="b"/>
              <a:pathLst>
                <a:path w="10517" h="10518" extrusionOk="0">
                  <a:moveTo>
                    <a:pt x="0" y="0"/>
                  </a:moveTo>
                  <a:lnTo>
                    <a:pt x="10517" y="10517"/>
                  </a:lnTo>
                  <a:lnTo>
                    <a:pt x="105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7"/>
            <p:cNvSpPr/>
            <p:nvPr/>
          </p:nvSpPr>
          <p:spPr>
            <a:xfrm>
              <a:off x="1919585" y="2337169"/>
              <a:ext cx="335361" cy="310991"/>
            </a:xfrm>
            <a:custGeom>
              <a:avLst/>
              <a:gdLst/>
              <a:ahLst/>
              <a:cxnLst/>
              <a:rect l="l" t="t" r="r" b="b"/>
              <a:pathLst>
                <a:path w="10517" h="10518" extrusionOk="0">
                  <a:moveTo>
                    <a:pt x="0" y="0"/>
                  </a:moveTo>
                  <a:lnTo>
                    <a:pt x="10517" y="10517"/>
                  </a:lnTo>
                  <a:lnTo>
                    <a:pt x="10517" y="0"/>
                  </a:lnTo>
                  <a:close/>
                </a:path>
              </a:pathLst>
            </a:custGeom>
            <a:solidFill>
              <a:srgbClr val="1C7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7"/>
            <p:cNvSpPr/>
            <p:nvPr/>
          </p:nvSpPr>
          <p:spPr>
            <a:xfrm>
              <a:off x="1584225" y="2334127"/>
              <a:ext cx="335393" cy="625002"/>
            </a:xfrm>
            <a:custGeom>
              <a:avLst/>
              <a:gdLst/>
              <a:ahLst/>
              <a:cxnLst/>
              <a:rect l="l" t="t" r="r" b="b"/>
              <a:pathLst>
                <a:path w="10518" h="21035" extrusionOk="0">
                  <a:moveTo>
                    <a:pt x="5319" y="0"/>
                  </a:moveTo>
                  <a:cubicBezTo>
                    <a:pt x="2371" y="0"/>
                    <a:pt x="0" y="2371"/>
                    <a:pt x="0" y="5320"/>
                  </a:cubicBezTo>
                  <a:lnTo>
                    <a:pt x="0" y="21034"/>
                  </a:lnTo>
                  <a:lnTo>
                    <a:pt x="10517" y="21034"/>
                  </a:lnTo>
                  <a:lnTo>
                    <a:pt x="105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p:nvPr/>
          </p:nvSpPr>
          <p:spPr>
            <a:xfrm>
              <a:off x="2926600" y="2334077"/>
              <a:ext cx="1536385" cy="625002"/>
            </a:xfrm>
            <a:custGeom>
              <a:avLst/>
              <a:gdLst/>
              <a:ahLst/>
              <a:cxnLst/>
              <a:rect l="l" t="t" r="r" b="b"/>
              <a:pathLst>
                <a:path w="28026" h="21035" extrusionOk="0">
                  <a:moveTo>
                    <a:pt x="0" y="0"/>
                  </a:moveTo>
                  <a:lnTo>
                    <a:pt x="0" y="21034"/>
                  </a:lnTo>
                  <a:lnTo>
                    <a:pt x="28025" y="21034"/>
                  </a:lnTo>
                  <a:lnTo>
                    <a:pt x="280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7"/>
            <p:cNvSpPr/>
            <p:nvPr/>
          </p:nvSpPr>
          <p:spPr>
            <a:xfrm>
              <a:off x="2926585" y="2337169"/>
              <a:ext cx="670754" cy="621952"/>
            </a:xfrm>
            <a:custGeom>
              <a:avLst/>
              <a:gdLst/>
              <a:ahLst/>
              <a:cxnLst/>
              <a:rect l="l" t="t" r="r" b="b"/>
              <a:pathLst>
                <a:path w="21035" h="21035" extrusionOk="0">
                  <a:moveTo>
                    <a:pt x="0" y="0"/>
                  </a:moveTo>
                  <a:lnTo>
                    <a:pt x="0" y="3526"/>
                  </a:lnTo>
                  <a:cubicBezTo>
                    <a:pt x="9636" y="3526"/>
                    <a:pt x="17508" y="11399"/>
                    <a:pt x="17508" y="21034"/>
                  </a:cubicBezTo>
                  <a:lnTo>
                    <a:pt x="21034" y="21034"/>
                  </a:lnTo>
                  <a:cubicBezTo>
                    <a:pt x="21034" y="9423"/>
                    <a:pt x="1161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7"/>
            <p:cNvSpPr/>
            <p:nvPr/>
          </p:nvSpPr>
          <p:spPr>
            <a:xfrm>
              <a:off x="2926585" y="2501621"/>
              <a:ext cx="492407" cy="457498"/>
            </a:xfrm>
            <a:custGeom>
              <a:avLst/>
              <a:gdLst/>
              <a:ahLst/>
              <a:cxnLst/>
              <a:rect l="l" t="t" r="r" b="b"/>
              <a:pathLst>
                <a:path w="15442" h="15473" extrusionOk="0">
                  <a:moveTo>
                    <a:pt x="0" y="1"/>
                  </a:moveTo>
                  <a:lnTo>
                    <a:pt x="0" y="3557"/>
                  </a:lnTo>
                  <a:cubicBezTo>
                    <a:pt x="6566" y="3557"/>
                    <a:pt x="11915" y="8907"/>
                    <a:pt x="11915" y="15472"/>
                  </a:cubicBezTo>
                  <a:lnTo>
                    <a:pt x="15441" y="15472"/>
                  </a:lnTo>
                  <a:cubicBezTo>
                    <a:pt x="15441" y="6931"/>
                    <a:pt x="854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7"/>
            <p:cNvSpPr/>
            <p:nvPr/>
          </p:nvSpPr>
          <p:spPr>
            <a:xfrm>
              <a:off x="2926585" y="2681360"/>
              <a:ext cx="298563" cy="276841"/>
            </a:xfrm>
            <a:custGeom>
              <a:avLst/>
              <a:gdLst/>
              <a:ahLst/>
              <a:cxnLst/>
              <a:rect l="l" t="t" r="r" b="b"/>
              <a:pathLst>
                <a:path w="9363" h="9363" extrusionOk="0">
                  <a:moveTo>
                    <a:pt x="0" y="1"/>
                  </a:moveTo>
                  <a:lnTo>
                    <a:pt x="0" y="3557"/>
                  </a:lnTo>
                  <a:cubicBezTo>
                    <a:pt x="3192" y="3557"/>
                    <a:pt x="5806" y="6171"/>
                    <a:pt x="5806" y="9363"/>
                  </a:cubicBezTo>
                  <a:lnTo>
                    <a:pt x="9332" y="9363"/>
                  </a:lnTo>
                  <a:cubicBezTo>
                    <a:pt x="9362" y="4226"/>
                    <a:pt x="5167"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7"/>
            <p:cNvSpPr/>
            <p:nvPr/>
          </p:nvSpPr>
          <p:spPr>
            <a:xfrm>
              <a:off x="690625" y="2337169"/>
              <a:ext cx="893679" cy="621952"/>
            </a:xfrm>
            <a:custGeom>
              <a:avLst/>
              <a:gdLst/>
              <a:ahLst/>
              <a:cxnLst/>
              <a:rect l="l" t="t" r="r" b="b"/>
              <a:pathLst>
                <a:path w="28026" h="21035" extrusionOk="0">
                  <a:moveTo>
                    <a:pt x="0" y="0"/>
                  </a:moveTo>
                  <a:lnTo>
                    <a:pt x="0" y="21034"/>
                  </a:lnTo>
                  <a:lnTo>
                    <a:pt x="28025" y="21034"/>
                  </a:lnTo>
                  <a:lnTo>
                    <a:pt x="280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913542" y="2334478"/>
              <a:ext cx="335393" cy="622839"/>
            </a:xfrm>
            <a:custGeom>
              <a:avLst/>
              <a:gdLst/>
              <a:ahLst/>
              <a:cxnLst/>
              <a:rect l="l" t="t" r="r" b="b"/>
              <a:pathLst>
                <a:path w="10518" h="21065" extrusionOk="0">
                  <a:moveTo>
                    <a:pt x="0" y="0"/>
                  </a:moveTo>
                  <a:lnTo>
                    <a:pt x="0" y="10517"/>
                  </a:lnTo>
                  <a:lnTo>
                    <a:pt x="0" y="21064"/>
                  </a:lnTo>
                  <a:lnTo>
                    <a:pt x="5259" y="15806"/>
                  </a:lnTo>
                  <a:lnTo>
                    <a:pt x="10517" y="10517"/>
                  </a:lnTo>
                  <a:lnTo>
                    <a:pt x="5259" y="52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p:nvPr/>
          </p:nvSpPr>
          <p:spPr>
            <a:xfrm>
              <a:off x="1247901" y="2334478"/>
              <a:ext cx="336381" cy="622839"/>
            </a:xfrm>
            <a:custGeom>
              <a:avLst/>
              <a:gdLst/>
              <a:ahLst/>
              <a:cxnLst/>
              <a:rect l="l" t="t" r="r" b="b"/>
              <a:pathLst>
                <a:path w="10549" h="21065" extrusionOk="0">
                  <a:moveTo>
                    <a:pt x="1" y="0"/>
                  </a:moveTo>
                  <a:lnTo>
                    <a:pt x="1" y="10517"/>
                  </a:lnTo>
                  <a:lnTo>
                    <a:pt x="1" y="21064"/>
                  </a:lnTo>
                  <a:lnTo>
                    <a:pt x="5290" y="15806"/>
                  </a:lnTo>
                  <a:lnTo>
                    <a:pt x="10548" y="10517"/>
                  </a:lnTo>
                  <a:lnTo>
                    <a:pt x="5290" y="5289"/>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7"/>
            <p:cNvSpPr/>
            <p:nvPr/>
          </p:nvSpPr>
          <p:spPr>
            <a:xfrm>
              <a:off x="2254901" y="2337169"/>
              <a:ext cx="670754" cy="621952"/>
            </a:xfrm>
            <a:custGeom>
              <a:avLst/>
              <a:gdLst/>
              <a:ahLst/>
              <a:cxnLst/>
              <a:rect l="l" t="t" r="r" b="b"/>
              <a:pathLst>
                <a:path w="21035" h="21035" extrusionOk="0">
                  <a:moveTo>
                    <a:pt x="1" y="0"/>
                  </a:moveTo>
                  <a:lnTo>
                    <a:pt x="1" y="21034"/>
                  </a:lnTo>
                  <a:lnTo>
                    <a:pt x="21035" y="21034"/>
                  </a:lnTo>
                  <a:lnTo>
                    <a:pt x="210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7"/>
            <p:cNvSpPr/>
            <p:nvPr/>
          </p:nvSpPr>
          <p:spPr>
            <a:xfrm>
              <a:off x="1920028" y="2334077"/>
              <a:ext cx="1006639" cy="313170"/>
            </a:xfrm>
            <a:custGeom>
              <a:avLst/>
              <a:gdLst/>
              <a:ahLst/>
              <a:cxnLst/>
              <a:rect l="l" t="t" r="r" b="b"/>
              <a:pathLst>
                <a:path w="21066" h="10517" extrusionOk="0">
                  <a:moveTo>
                    <a:pt x="1" y="0"/>
                  </a:moveTo>
                  <a:lnTo>
                    <a:pt x="1" y="10517"/>
                  </a:lnTo>
                  <a:lnTo>
                    <a:pt x="21065" y="10517"/>
                  </a:lnTo>
                  <a:lnTo>
                    <a:pt x="210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7"/>
            <p:cNvSpPr/>
            <p:nvPr/>
          </p:nvSpPr>
          <p:spPr>
            <a:xfrm>
              <a:off x="2241349" y="2337346"/>
              <a:ext cx="362529" cy="310636"/>
            </a:xfrm>
            <a:custGeom>
              <a:avLst/>
              <a:gdLst/>
              <a:ahLst/>
              <a:cxnLst/>
              <a:rect l="l" t="t" r="r" b="b"/>
              <a:pathLst>
                <a:path w="11369" h="10506" extrusionOk="0">
                  <a:moveTo>
                    <a:pt x="5689" y="0"/>
                  </a:moveTo>
                  <a:cubicBezTo>
                    <a:pt x="3218" y="0"/>
                    <a:pt x="1003" y="1768"/>
                    <a:pt x="517" y="4280"/>
                  </a:cubicBezTo>
                  <a:cubicBezTo>
                    <a:pt x="0" y="7137"/>
                    <a:pt x="1855" y="9873"/>
                    <a:pt x="4712" y="10420"/>
                  </a:cubicBezTo>
                  <a:cubicBezTo>
                    <a:pt x="5027" y="10478"/>
                    <a:pt x="5341" y="10505"/>
                    <a:pt x="5651" y="10505"/>
                  </a:cubicBezTo>
                  <a:cubicBezTo>
                    <a:pt x="8127" y="10505"/>
                    <a:pt x="10362" y="8738"/>
                    <a:pt x="10821" y="6226"/>
                  </a:cubicBezTo>
                  <a:cubicBezTo>
                    <a:pt x="11368" y="3368"/>
                    <a:pt x="9484" y="633"/>
                    <a:pt x="6627" y="86"/>
                  </a:cubicBezTo>
                  <a:cubicBezTo>
                    <a:pt x="6312" y="28"/>
                    <a:pt x="5998" y="0"/>
                    <a:pt x="5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7"/>
            <p:cNvSpPr/>
            <p:nvPr/>
          </p:nvSpPr>
          <p:spPr>
            <a:xfrm>
              <a:off x="2254901" y="2648127"/>
              <a:ext cx="671742" cy="310074"/>
            </a:xfrm>
            <a:custGeom>
              <a:avLst/>
              <a:gdLst/>
              <a:ahLst/>
              <a:cxnLst/>
              <a:rect l="l" t="t" r="r" b="b"/>
              <a:pathLst>
                <a:path w="21066" h="10487" extrusionOk="0">
                  <a:moveTo>
                    <a:pt x="10518" y="0"/>
                  </a:moveTo>
                  <a:lnTo>
                    <a:pt x="5290" y="5228"/>
                  </a:lnTo>
                  <a:lnTo>
                    <a:pt x="1" y="10487"/>
                  </a:lnTo>
                  <a:lnTo>
                    <a:pt x="21065" y="10487"/>
                  </a:lnTo>
                  <a:lnTo>
                    <a:pt x="15807" y="5228"/>
                  </a:lnTo>
                  <a:lnTo>
                    <a:pt x="105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7"/>
            <p:cNvSpPr/>
            <p:nvPr/>
          </p:nvSpPr>
          <p:spPr>
            <a:xfrm>
              <a:off x="3718192" y="2494982"/>
              <a:ext cx="495799" cy="460456"/>
            </a:xfrm>
            <a:custGeom>
              <a:avLst/>
              <a:gdLst/>
              <a:ahLst/>
              <a:cxnLst/>
              <a:rect l="l" t="t" r="r" b="b"/>
              <a:pathLst>
                <a:path w="21004" h="21035" extrusionOk="0">
                  <a:moveTo>
                    <a:pt x="10517" y="1"/>
                  </a:moveTo>
                  <a:cubicBezTo>
                    <a:pt x="4712" y="1"/>
                    <a:pt x="0" y="4712"/>
                    <a:pt x="0" y="10518"/>
                  </a:cubicBezTo>
                  <a:cubicBezTo>
                    <a:pt x="0" y="16323"/>
                    <a:pt x="4712" y="21035"/>
                    <a:pt x="10487" y="21035"/>
                  </a:cubicBezTo>
                  <a:cubicBezTo>
                    <a:pt x="16293" y="21035"/>
                    <a:pt x="20973" y="16323"/>
                    <a:pt x="20973" y="10518"/>
                  </a:cubicBezTo>
                  <a:cubicBezTo>
                    <a:pt x="21004" y="4743"/>
                    <a:pt x="16293" y="31"/>
                    <a:pt x="10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7"/>
            <p:cNvSpPr/>
            <p:nvPr/>
          </p:nvSpPr>
          <p:spPr>
            <a:xfrm>
              <a:off x="4213995" y="2495661"/>
              <a:ext cx="249009" cy="461113"/>
            </a:xfrm>
            <a:custGeom>
              <a:avLst/>
              <a:gdLst/>
              <a:ahLst/>
              <a:cxnLst/>
              <a:rect l="l" t="t" r="r" b="b"/>
              <a:pathLst>
                <a:path w="10549" h="21065" extrusionOk="0">
                  <a:moveTo>
                    <a:pt x="10548" y="0"/>
                  </a:moveTo>
                  <a:lnTo>
                    <a:pt x="5259" y="5259"/>
                  </a:lnTo>
                  <a:lnTo>
                    <a:pt x="1" y="10517"/>
                  </a:lnTo>
                  <a:lnTo>
                    <a:pt x="5259" y="15776"/>
                  </a:lnTo>
                  <a:lnTo>
                    <a:pt x="10548" y="21064"/>
                  </a:lnTo>
                  <a:lnTo>
                    <a:pt x="10548" y="10517"/>
                  </a:lnTo>
                  <a:lnTo>
                    <a:pt x="10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7"/>
            <p:cNvSpPr/>
            <p:nvPr/>
          </p:nvSpPr>
          <p:spPr>
            <a:xfrm>
              <a:off x="4462994" y="2622072"/>
              <a:ext cx="496508" cy="42598"/>
            </a:xfrm>
            <a:custGeom>
              <a:avLst/>
              <a:gdLst/>
              <a:ahLst/>
              <a:cxnLst/>
              <a:rect l="l" t="t" r="r" b="b"/>
              <a:pathLst>
                <a:path w="21034" h="1946" extrusionOk="0">
                  <a:moveTo>
                    <a:pt x="0" y="0"/>
                  </a:moveTo>
                  <a:lnTo>
                    <a:pt x="0" y="1946"/>
                  </a:lnTo>
                  <a:lnTo>
                    <a:pt x="21034" y="1946"/>
                  </a:lnTo>
                  <a:lnTo>
                    <a:pt x="210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7"/>
            <p:cNvSpPr/>
            <p:nvPr/>
          </p:nvSpPr>
          <p:spPr>
            <a:xfrm>
              <a:off x="4462994" y="2704573"/>
              <a:ext cx="496508" cy="42598"/>
            </a:xfrm>
            <a:custGeom>
              <a:avLst/>
              <a:gdLst/>
              <a:ahLst/>
              <a:cxnLst/>
              <a:rect l="l" t="t" r="r" b="b"/>
              <a:pathLst>
                <a:path w="21034" h="1946" extrusionOk="0">
                  <a:moveTo>
                    <a:pt x="0" y="1"/>
                  </a:moveTo>
                  <a:lnTo>
                    <a:pt x="0" y="1946"/>
                  </a:lnTo>
                  <a:lnTo>
                    <a:pt x="21034" y="1946"/>
                  </a:lnTo>
                  <a:lnTo>
                    <a:pt x="210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7"/>
            <p:cNvSpPr/>
            <p:nvPr/>
          </p:nvSpPr>
          <p:spPr>
            <a:xfrm>
              <a:off x="4462994" y="2495661"/>
              <a:ext cx="248277" cy="461113"/>
            </a:xfrm>
            <a:custGeom>
              <a:avLst/>
              <a:gdLst/>
              <a:ahLst/>
              <a:cxnLst/>
              <a:rect l="l" t="t" r="r" b="b"/>
              <a:pathLst>
                <a:path w="10518" h="21065" extrusionOk="0">
                  <a:moveTo>
                    <a:pt x="0" y="0"/>
                  </a:moveTo>
                  <a:lnTo>
                    <a:pt x="0" y="10517"/>
                  </a:lnTo>
                  <a:lnTo>
                    <a:pt x="0" y="21064"/>
                  </a:lnTo>
                  <a:lnTo>
                    <a:pt x="5259" y="15776"/>
                  </a:lnTo>
                  <a:lnTo>
                    <a:pt x="10517" y="10517"/>
                  </a:lnTo>
                  <a:lnTo>
                    <a:pt x="5259" y="525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7"/>
            <p:cNvSpPr/>
            <p:nvPr/>
          </p:nvSpPr>
          <p:spPr>
            <a:xfrm>
              <a:off x="4959505" y="2495661"/>
              <a:ext cx="496531" cy="460456"/>
            </a:xfrm>
            <a:custGeom>
              <a:avLst/>
              <a:gdLst/>
              <a:ahLst/>
              <a:cxnLst/>
              <a:rect l="l" t="t" r="r" b="b"/>
              <a:pathLst>
                <a:path w="21035" h="21035" extrusionOk="0">
                  <a:moveTo>
                    <a:pt x="1" y="0"/>
                  </a:moveTo>
                  <a:lnTo>
                    <a:pt x="1" y="21034"/>
                  </a:lnTo>
                  <a:lnTo>
                    <a:pt x="21035" y="21034"/>
                  </a:lnTo>
                  <a:lnTo>
                    <a:pt x="210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7"/>
            <p:cNvSpPr/>
            <p:nvPr/>
          </p:nvSpPr>
          <p:spPr>
            <a:xfrm>
              <a:off x="4959505" y="2342632"/>
              <a:ext cx="248277" cy="614146"/>
            </a:xfrm>
            <a:custGeom>
              <a:avLst/>
              <a:gdLst/>
              <a:ahLst/>
              <a:cxnLst/>
              <a:rect l="l" t="t" r="r" b="b"/>
              <a:pathLst>
                <a:path w="10518" h="28056" extrusionOk="0">
                  <a:moveTo>
                    <a:pt x="1" y="0"/>
                  </a:moveTo>
                  <a:lnTo>
                    <a:pt x="1" y="28055"/>
                  </a:lnTo>
                  <a:lnTo>
                    <a:pt x="10518" y="28055"/>
                  </a:lnTo>
                  <a:lnTo>
                    <a:pt x="105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7"/>
            <p:cNvSpPr/>
            <p:nvPr/>
          </p:nvSpPr>
          <p:spPr>
            <a:xfrm>
              <a:off x="4959505" y="2725872"/>
              <a:ext cx="248277" cy="230896"/>
            </a:xfrm>
            <a:custGeom>
              <a:avLst/>
              <a:gdLst/>
              <a:ahLst/>
              <a:cxnLst/>
              <a:rect l="l" t="t" r="r" b="b"/>
              <a:pathLst>
                <a:path w="10518" h="10548" extrusionOk="0">
                  <a:moveTo>
                    <a:pt x="10518" y="0"/>
                  </a:moveTo>
                  <a:lnTo>
                    <a:pt x="1" y="10547"/>
                  </a:lnTo>
                  <a:lnTo>
                    <a:pt x="10518" y="10547"/>
                  </a:lnTo>
                  <a:lnTo>
                    <a:pt x="105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7"/>
            <p:cNvSpPr/>
            <p:nvPr/>
          </p:nvSpPr>
          <p:spPr>
            <a:xfrm>
              <a:off x="5207772" y="2265450"/>
              <a:ext cx="249009" cy="460456"/>
            </a:xfrm>
            <a:custGeom>
              <a:avLst/>
              <a:gdLst/>
              <a:ahLst/>
              <a:cxnLst/>
              <a:rect l="l" t="t" r="r" b="b"/>
              <a:pathLst>
                <a:path w="10549" h="21035" extrusionOk="0">
                  <a:moveTo>
                    <a:pt x="10548" y="0"/>
                  </a:moveTo>
                  <a:cubicBezTo>
                    <a:pt x="4712" y="0"/>
                    <a:pt x="1" y="4712"/>
                    <a:pt x="1" y="10517"/>
                  </a:cubicBezTo>
                  <a:cubicBezTo>
                    <a:pt x="1" y="16323"/>
                    <a:pt x="4712" y="21034"/>
                    <a:pt x="10548" y="21034"/>
                  </a:cubicBezTo>
                  <a:lnTo>
                    <a:pt x="10548" y="16262"/>
                  </a:lnTo>
                  <a:cubicBezTo>
                    <a:pt x="7387" y="16201"/>
                    <a:pt x="4803" y="13678"/>
                    <a:pt x="4803" y="10517"/>
                  </a:cubicBezTo>
                  <a:cubicBezTo>
                    <a:pt x="4803" y="7356"/>
                    <a:pt x="7387" y="4773"/>
                    <a:pt x="10548" y="4773"/>
                  </a:cubicBezTo>
                  <a:lnTo>
                    <a:pt x="10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7"/>
            <p:cNvSpPr/>
            <p:nvPr/>
          </p:nvSpPr>
          <p:spPr>
            <a:xfrm>
              <a:off x="5207772" y="2725872"/>
              <a:ext cx="249009" cy="230896"/>
            </a:xfrm>
            <a:custGeom>
              <a:avLst/>
              <a:gdLst/>
              <a:ahLst/>
              <a:cxnLst/>
              <a:rect l="l" t="t" r="r" b="b"/>
              <a:pathLst>
                <a:path w="10549" h="10548" extrusionOk="0">
                  <a:moveTo>
                    <a:pt x="10548" y="0"/>
                  </a:moveTo>
                  <a:cubicBezTo>
                    <a:pt x="4712" y="0"/>
                    <a:pt x="1" y="4711"/>
                    <a:pt x="1" y="10547"/>
                  </a:cubicBezTo>
                  <a:lnTo>
                    <a:pt x="4803" y="10547"/>
                  </a:lnTo>
                  <a:cubicBezTo>
                    <a:pt x="4803" y="7356"/>
                    <a:pt x="7387" y="4803"/>
                    <a:pt x="10548" y="4803"/>
                  </a:cubicBezTo>
                  <a:lnTo>
                    <a:pt x="10548" y="0"/>
                  </a:lnTo>
                  <a:close/>
                </a:path>
              </a:pathLst>
            </a:custGeom>
            <a:solidFill>
              <a:srgbClr val="232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7"/>
            <p:cNvSpPr/>
            <p:nvPr/>
          </p:nvSpPr>
          <p:spPr>
            <a:xfrm>
              <a:off x="5456771" y="2342632"/>
              <a:ext cx="661554" cy="614146"/>
            </a:xfrm>
            <a:custGeom>
              <a:avLst/>
              <a:gdLst/>
              <a:ahLst/>
              <a:cxnLst/>
              <a:rect l="l" t="t" r="r" b="b"/>
              <a:pathLst>
                <a:path w="28026" h="28056" extrusionOk="0">
                  <a:moveTo>
                    <a:pt x="0" y="0"/>
                  </a:moveTo>
                  <a:lnTo>
                    <a:pt x="0" y="28055"/>
                  </a:lnTo>
                  <a:lnTo>
                    <a:pt x="28025" y="28055"/>
                  </a:lnTo>
                  <a:lnTo>
                    <a:pt x="28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5622511" y="2495661"/>
              <a:ext cx="165046" cy="229560"/>
            </a:xfrm>
            <a:custGeom>
              <a:avLst/>
              <a:gdLst/>
              <a:ahLst/>
              <a:cxnLst/>
              <a:rect l="l" t="t" r="r" b="b"/>
              <a:pathLst>
                <a:path w="6992" h="10487" extrusionOk="0">
                  <a:moveTo>
                    <a:pt x="1" y="0"/>
                  </a:moveTo>
                  <a:lnTo>
                    <a:pt x="1" y="5259"/>
                  </a:lnTo>
                  <a:lnTo>
                    <a:pt x="1" y="10487"/>
                  </a:lnTo>
                  <a:lnTo>
                    <a:pt x="3496" y="7873"/>
                  </a:lnTo>
                  <a:lnTo>
                    <a:pt x="6992" y="5259"/>
                  </a:lnTo>
                  <a:lnTo>
                    <a:pt x="3496" y="2614"/>
                  </a:lnTo>
                  <a:lnTo>
                    <a:pt x="1" y="0"/>
                  </a:lnTo>
                  <a:close/>
                </a:path>
              </a:pathLst>
            </a:custGeom>
            <a:solidFill>
              <a:srgbClr val="232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7"/>
            <p:cNvSpPr/>
            <p:nvPr/>
          </p:nvSpPr>
          <p:spPr>
            <a:xfrm>
              <a:off x="5788275" y="2495661"/>
              <a:ext cx="165046" cy="229560"/>
            </a:xfrm>
            <a:custGeom>
              <a:avLst/>
              <a:gdLst/>
              <a:ahLst/>
              <a:cxnLst/>
              <a:rect l="l" t="t" r="r" b="b"/>
              <a:pathLst>
                <a:path w="6992" h="10487" extrusionOk="0">
                  <a:moveTo>
                    <a:pt x="0" y="0"/>
                  </a:moveTo>
                  <a:lnTo>
                    <a:pt x="0" y="5259"/>
                  </a:lnTo>
                  <a:lnTo>
                    <a:pt x="0" y="10487"/>
                  </a:lnTo>
                  <a:lnTo>
                    <a:pt x="3496" y="7873"/>
                  </a:lnTo>
                  <a:lnTo>
                    <a:pt x="6991" y="5259"/>
                  </a:lnTo>
                  <a:lnTo>
                    <a:pt x="3496" y="261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7"/>
            <p:cNvSpPr/>
            <p:nvPr/>
          </p:nvSpPr>
          <p:spPr>
            <a:xfrm>
              <a:off x="5456771" y="2495661"/>
              <a:ext cx="165046" cy="229560"/>
            </a:xfrm>
            <a:custGeom>
              <a:avLst/>
              <a:gdLst/>
              <a:ahLst/>
              <a:cxnLst/>
              <a:rect l="l" t="t" r="r" b="b"/>
              <a:pathLst>
                <a:path w="6992" h="10487" extrusionOk="0">
                  <a:moveTo>
                    <a:pt x="0" y="0"/>
                  </a:moveTo>
                  <a:lnTo>
                    <a:pt x="0" y="5259"/>
                  </a:lnTo>
                  <a:lnTo>
                    <a:pt x="0" y="10487"/>
                  </a:lnTo>
                  <a:lnTo>
                    <a:pt x="3496" y="7873"/>
                  </a:lnTo>
                  <a:lnTo>
                    <a:pt x="6991" y="5259"/>
                  </a:lnTo>
                  <a:lnTo>
                    <a:pt x="3496" y="261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456771" y="2725872"/>
              <a:ext cx="248277" cy="230896"/>
            </a:xfrm>
            <a:custGeom>
              <a:avLst/>
              <a:gdLst/>
              <a:ahLst/>
              <a:cxnLst/>
              <a:rect l="l" t="t" r="r" b="b"/>
              <a:pathLst>
                <a:path w="10518" h="10548" extrusionOk="0">
                  <a:moveTo>
                    <a:pt x="0" y="0"/>
                  </a:moveTo>
                  <a:lnTo>
                    <a:pt x="0" y="4803"/>
                  </a:lnTo>
                  <a:cubicBezTo>
                    <a:pt x="3192" y="4803"/>
                    <a:pt x="5715" y="7356"/>
                    <a:pt x="5715" y="10547"/>
                  </a:cubicBezTo>
                  <a:lnTo>
                    <a:pt x="10517" y="10547"/>
                  </a:lnTo>
                  <a:cubicBezTo>
                    <a:pt x="10517" y="4711"/>
                    <a:pt x="5806"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5705039" y="2725872"/>
              <a:ext cx="412568" cy="230239"/>
            </a:xfrm>
            <a:custGeom>
              <a:avLst/>
              <a:gdLst/>
              <a:ahLst/>
              <a:cxnLst/>
              <a:rect l="l" t="t" r="r" b="b"/>
              <a:pathLst>
                <a:path w="17478" h="10518" extrusionOk="0">
                  <a:moveTo>
                    <a:pt x="0" y="0"/>
                  </a:moveTo>
                  <a:lnTo>
                    <a:pt x="0" y="10517"/>
                  </a:lnTo>
                  <a:lnTo>
                    <a:pt x="17478" y="10517"/>
                  </a:lnTo>
                  <a:lnTo>
                    <a:pt x="174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705039" y="2725872"/>
              <a:ext cx="496508" cy="230896"/>
            </a:xfrm>
            <a:custGeom>
              <a:avLst/>
              <a:gdLst/>
              <a:ahLst/>
              <a:cxnLst/>
              <a:rect l="l" t="t" r="r" b="b"/>
              <a:pathLst>
                <a:path w="21034" h="10548" extrusionOk="0">
                  <a:moveTo>
                    <a:pt x="10517" y="0"/>
                  </a:moveTo>
                  <a:cubicBezTo>
                    <a:pt x="4711" y="0"/>
                    <a:pt x="0" y="4711"/>
                    <a:pt x="0" y="10547"/>
                  </a:cubicBezTo>
                  <a:lnTo>
                    <a:pt x="21034" y="10547"/>
                  </a:lnTo>
                  <a:cubicBezTo>
                    <a:pt x="21034" y="4711"/>
                    <a:pt x="16323" y="0"/>
                    <a:pt x="105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7"/>
            <p:cNvSpPr/>
            <p:nvPr/>
          </p:nvSpPr>
          <p:spPr>
            <a:xfrm>
              <a:off x="6283369" y="2342282"/>
              <a:ext cx="1987494" cy="461189"/>
            </a:xfrm>
            <a:custGeom>
              <a:avLst/>
              <a:gdLst/>
              <a:ahLst/>
              <a:cxnLst/>
              <a:rect l="l" t="t" r="r" b="b"/>
              <a:pathLst>
                <a:path w="84198" h="84197" extrusionOk="0">
                  <a:moveTo>
                    <a:pt x="1" y="1"/>
                  </a:moveTo>
                  <a:lnTo>
                    <a:pt x="1" y="84197"/>
                  </a:lnTo>
                  <a:lnTo>
                    <a:pt x="84197" y="84197"/>
                  </a:lnTo>
                  <a:lnTo>
                    <a:pt x="84197" y="1"/>
                  </a:lnTo>
                  <a:close/>
                </a:path>
              </a:pathLst>
            </a:custGeom>
            <a:solidFill>
              <a:srgbClr val="1C7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a:off x="7277147" y="2342960"/>
              <a:ext cx="496531" cy="614168"/>
            </a:xfrm>
            <a:custGeom>
              <a:avLst/>
              <a:gdLst/>
              <a:ahLst/>
              <a:cxnLst/>
              <a:rect l="l" t="t" r="r" b="b"/>
              <a:pathLst>
                <a:path w="21035" h="28057" extrusionOk="0">
                  <a:moveTo>
                    <a:pt x="1" y="1"/>
                  </a:moveTo>
                  <a:lnTo>
                    <a:pt x="1" y="28056"/>
                  </a:lnTo>
                  <a:lnTo>
                    <a:pt x="21035" y="28056"/>
                  </a:lnTo>
                  <a:lnTo>
                    <a:pt x="21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a:off x="7525414" y="2342960"/>
              <a:ext cx="249009" cy="461135"/>
            </a:xfrm>
            <a:custGeom>
              <a:avLst/>
              <a:gdLst/>
              <a:ahLst/>
              <a:cxnLst/>
              <a:rect l="l" t="t" r="r" b="b"/>
              <a:pathLst>
                <a:path w="10549" h="21066" extrusionOk="0">
                  <a:moveTo>
                    <a:pt x="1" y="1"/>
                  </a:moveTo>
                  <a:lnTo>
                    <a:pt x="1" y="21065"/>
                  </a:lnTo>
                  <a:lnTo>
                    <a:pt x="10548" y="21065"/>
                  </a:lnTo>
                  <a:lnTo>
                    <a:pt x="10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p:nvPr/>
          </p:nvSpPr>
          <p:spPr>
            <a:xfrm>
              <a:off x="7514650" y="2574331"/>
              <a:ext cx="271953" cy="229254"/>
            </a:xfrm>
            <a:custGeom>
              <a:avLst/>
              <a:gdLst/>
              <a:ahLst/>
              <a:cxnLst/>
              <a:rect l="l" t="t" r="r" b="b"/>
              <a:pathLst>
                <a:path w="11521" h="10473" extrusionOk="0">
                  <a:moveTo>
                    <a:pt x="5757" y="1"/>
                  </a:moveTo>
                  <a:cubicBezTo>
                    <a:pt x="4416" y="1"/>
                    <a:pt x="3071" y="510"/>
                    <a:pt x="2037" y="1528"/>
                  </a:cubicBezTo>
                  <a:cubicBezTo>
                    <a:pt x="1" y="3565"/>
                    <a:pt x="1" y="6908"/>
                    <a:pt x="2037" y="8945"/>
                  </a:cubicBezTo>
                  <a:cubicBezTo>
                    <a:pt x="3071" y="9963"/>
                    <a:pt x="4416" y="10472"/>
                    <a:pt x="5757" y="10472"/>
                  </a:cubicBezTo>
                  <a:cubicBezTo>
                    <a:pt x="7098" y="10472"/>
                    <a:pt x="8436" y="9963"/>
                    <a:pt x="9454" y="8945"/>
                  </a:cubicBezTo>
                  <a:cubicBezTo>
                    <a:pt x="11521" y="6908"/>
                    <a:pt x="11521" y="3565"/>
                    <a:pt x="9454" y="1528"/>
                  </a:cubicBezTo>
                  <a:cubicBezTo>
                    <a:pt x="8436" y="510"/>
                    <a:pt x="7098" y="1"/>
                    <a:pt x="5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7"/>
            <p:cNvSpPr/>
            <p:nvPr/>
          </p:nvSpPr>
          <p:spPr>
            <a:xfrm>
              <a:off x="7475204" y="2342960"/>
              <a:ext cx="50231" cy="614168"/>
            </a:xfrm>
            <a:custGeom>
              <a:avLst/>
              <a:gdLst/>
              <a:ahLst/>
              <a:cxnLst/>
              <a:rect l="l" t="t" r="r" b="b"/>
              <a:pathLst>
                <a:path w="2128" h="28057" extrusionOk="0">
                  <a:moveTo>
                    <a:pt x="0" y="1"/>
                  </a:moveTo>
                  <a:lnTo>
                    <a:pt x="0" y="28056"/>
                  </a:lnTo>
                  <a:lnTo>
                    <a:pt x="2128" y="28056"/>
                  </a:lnTo>
                  <a:lnTo>
                    <a:pt x="2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7"/>
            <p:cNvSpPr/>
            <p:nvPr/>
          </p:nvSpPr>
          <p:spPr>
            <a:xfrm>
              <a:off x="7376883" y="2342960"/>
              <a:ext cx="50255" cy="614168"/>
            </a:xfrm>
            <a:custGeom>
              <a:avLst/>
              <a:gdLst/>
              <a:ahLst/>
              <a:cxnLst/>
              <a:rect l="l" t="t" r="r" b="b"/>
              <a:pathLst>
                <a:path w="2129" h="28057" extrusionOk="0">
                  <a:moveTo>
                    <a:pt x="1" y="1"/>
                  </a:moveTo>
                  <a:lnTo>
                    <a:pt x="1" y="28056"/>
                  </a:lnTo>
                  <a:lnTo>
                    <a:pt x="2129" y="28056"/>
                  </a:lnTo>
                  <a:lnTo>
                    <a:pt x="2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7"/>
            <p:cNvSpPr/>
            <p:nvPr/>
          </p:nvSpPr>
          <p:spPr>
            <a:xfrm>
              <a:off x="7277147" y="2342960"/>
              <a:ext cx="50255" cy="614168"/>
            </a:xfrm>
            <a:custGeom>
              <a:avLst/>
              <a:gdLst/>
              <a:ahLst/>
              <a:cxnLst/>
              <a:rect l="l" t="t" r="r" b="b"/>
              <a:pathLst>
                <a:path w="2129" h="28057" extrusionOk="0">
                  <a:moveTo>
                    <a:pt x="1" y="1"/>
                  </a:moveTo>
                  <a:lnTo>
                    <a:pt x="1" y="28056"/>
                  </a:lnTo>
                  <a:lnTo>
                    <a:pt x="2129" y="28056"/>
                  </a:lnTo>
                  <a:lnTo>
                    <a:pt x="2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7"/>
            <p:cNvSpPr/>
            <p:nvPr/>
          </p:nvSpPr>
          <p:spPr>
            <a:xfrm>
              <a:off x="6780636" y="2342960"/>
              <a:ext cx="496508" cy="461135"/>
            </a:xfrm>
            <a:custGeom>
              <a:avLst/>
              <a:gdLst/>
              <a:ahLst/>
              <a:cxnLst/>
              <a:rect l="l" t="t" r="r" b="b"/>
              <a:pathLst>
                <a:path w="21034" h="21066" extrusionOk="0">
                  <a:moveTo>
                    <a:pt x="0" y="1"/>
                  </a:moveTo>
                  <a:lnTo>
                    <a:pt x="0" y="21065"/>
                  </a:lnTo>
                  <a:lnTo>
                    <a:pt x="21034" y="21065"/>
                  </a:lnTo>
                  <a:lnTo>
                    <a:pt x="210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7"/>
            <p:cNvSpPr/>
            <p:nvPr/>
          </p:nvSpPr>
          <p:spPr>
            <a:xfrm>
              <a:off x="6780636" y="2573850"/>
              <a:ext cx="496508" cy="230239"/>
            </a:xfrm>
            <a:custGeom>
              <a:avLst/>
              <a:gdLst/>
              <a:ahLst/>
              <a:cxnLst/>
              <a:rect l="l" t="t" r="r" b="b"/>
              <a:pathLst>
                <a:path w="21034" h="10518" extrusionOk="0">
                  <a:moveTo>
                    <a:pt x="10517" y="0"/>
                  </a:moveTo>
                  <a:lnTo>
                    <a:pt x="5259" y="5289"/>
                  </a:lnTo>
                  <a:lnTo>
                    <a:pt x="0" y="10517"/>
                  </a:lnTo>
                  <a:lnTo>
                    <a:pt x="21034" y="10517"/>
                  </a:lnTo>
                  <a:lnTo>
                    <a:pt x="15806" y="5289"/>
                  </a:lnTo>
                  <a:lnTo>
                    <a:pt x="105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7"/>
            <p:cNvSpPr/>
            <p:nvPr/>
          </p:nvSpPr>
          <p:spPr>
            <a:xfrm>
              <a:off x="7774413" y="2342960"/>
              <a:ext cx="661554" cy="614168"/>
            </a:xfrm>
            <a:custGeom>
              <a:avLst/>
              <a:gdLst/>
              <a:ahLst/>
              <a:cxnLst/>
              <a:rect l="l" t="t" r="r" b="b"/>
              <a:pathLst>
                <a:path w="28026" h="28057" extrusionOk="0">
                  <a:moveTo>
                    <a:pt x="0" y="1"/>
                  </a:moveTo>
                  <a:lnTo>
                    <a:pt x="0" y="28056"/>
                  </a:lnTo>
                  <a:lnTo>
                    <a:pt x="28025" y="28056"/>
                  </a:lnTo>
                  <a:lnTo>
                    <a:pt x="28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7"/>
            <p:cNvSpPr/>
            <p:nvPr/>
          </p:nvSpPr>
          <p:spPr>
            <a:xfrm>
              <a:off x="7774413" y="2342960"/>
              <a:ext cx="661554" cy="613489"/>
            </a:xfrm>
            <a:custGeom>
              <a:avLst/>
              <a:gdLst/>
              <a:ahLst/>
              <a:cxnLst/>
              <a:rect l="l" t="t" r="r" b="b"/>
              <a:pathLst>
                <a:path w="28026" h="28026" extrusionOk="0">
                  <a:moveTo>
                    <a:pt x="0" y="1"/>
                  </a:moveTo>
                  <a:lnTo>
                    <a:pt x="0" y="62"/>
                  </a:lnTo>
                  <a:lnTo>
                    <a:pt x="28025" y="28026"/>
                  </a:lnTo>
                  <a:lnTo>
                    <a:pt x="28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7"/>
            <p:cNvSpPr/>
            <p:nvPr/>
          </p:nvSpPr>
          <p:spPr>
            <a:xfrm>
              <a:off x="6119069" y="2342960"/>
              <a:ext cx="661554" cy="613489"/>
            </a:xfrm>
            <a:custGeom>
              <a:avLst/>
              <a:gdLst/>
              <a:ahLst/>
              <a:cxnLst/>
              <a:rect l="l" t="t" r="r" b="b"/>
              <a:pathLst>
                <a:path w="28026" h="28026" extrusionOk="0">
                  <a:moveTo>
                    <a:pt x="0" y="1"/>
                  </a:moveTo>
                  <a:lnTo>
                    <a:pt x="0" y="28026"/>
                  </a:lnTo>
                  <a:lnTo>
                    <a:pt x="28025" y="28026"/>
                  </a:lnTo>
                  <a:lnTo>
                    <a:pt x="28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7"/>
            <p:cNvSpPr/>
            <p:nvPr/>
          </p:nvSpPr>
          <p:spPr>
            <a:xfrm>
              <a:off x="6119069" y="2573850"/>
              <a:ext cx="661554" cy="382593"/>
            </a:xfrm>
            <a:custGeom>
              <a:avLst/>
              <a:gdLst/>
              <a:ahLst/>
              <a:cxnLst/>
              <a:rect l="l" t="t" r="r" b="b"/>
              <a:pathLst>
                <a:path w="28026" h="17478" extrusionOk="0">
                  <a:moveTo>
                    <a:pt x="0" y="0"/>
                  </a:moveTo>
                  <a:lnTo>
                    <a:pt x="0" y="17478"/>
                  </a:lnTo>
                  <a:lnTo>
                    <a:pt x="28025" y="17478"/>
                  </a:lnTo>
                  <a:lnTo>
                    <a:pt x="28025" y="5319"/>
                  </a:lnTo>
                  <a:cubicBezTo>
                    <a:pt x="28025" y="2401"/>
                    <a:pt x="25624" y="0"/>
                    <a:pt x="22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51"/>
        <p:cNvGrpSpPr/>
        <p:nvPr/>
      </p:nvGrpSpPr>
      <p:grpSpPr>
        <a:xfrm>
          <a:off x="0" y="0"/>
          <a:ext cx="0" cy="0"/>
          <a:chOff x="0" y="0"/>
          <a:chExt cx="0" cy="0"/>
        </a:xfrm>
      </p:grpSpPr>
      <p:grpSp>
        <p:nvGrpSpPr>
          <p:cNvPr id="652" name="Google Shape;652;p25"/>
          <p:cNvGrpSpPr/>
          <p:nvPr/>
        </p:nvGrpSpPr>
        <p:grpSpPr>
          <a:xfrm>
            <a:off x="0" y="4159425"/>
            <a:ext cx="9144040" cy="1017641"/>
            <a:chOff x="0" y="4159425"/>
            <a:chExt cx="9144040" cy="1017641"/>
          </a:xfrm>
        </p:grpSpPr>
        <p:sp>
          <p:nvSpPr>
            <p:cNvPr id="653" name="Google Shape;653;p25"/>
            <p:cNvSpPr/>
            <p:nvPr/>
          </p:nvSpPr>
          <p:spPr>
            <a:xfrm>
              <a:off x="0" y="4160730"/>
              <a:ext cx="1016336" cy="1016336"/>
            </a:xfrm>
            <a:custGeom>
              <a:avLst/>
              <a:gdLst/>
              <a:ahLst/>
              <a:cxnLst/>
              <a:rect l="l" t="t" r="r" b="b"/>
              <a:pathLst>
                <a:path w="47509" h="47509" extrusionOk="0">
                  <a:moveTo>
                    <a:pt x="0" y="0"/>
                  </a:moveTo>
                  <a:lnTo>
                    <a:pt x="0" y="47508"/>
                  </a:lnTo>
                  <a:lnTo>
                    <a:pt x="47508" y="47508"/>
                  </a:lnTo>
                  <a:lnTo>
                    <a:pt x="475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5"/>
            <p:cNvSpPr/>
            <p:nvPr/>
          </p:nvSpPr>
          <p:spPr>
            <a:xfrm>
              <a:off x="507818" y="4160730"/>
              <a:ext cx="508500" cy="1016336"/>
            </a:xfrm>
            <a:custGeom>
              <a:avLst/>
              <a:gdLst/>
              <a:ahLst/>
              <a:cxnLst/>
              <a:rect l="l" t="t" r="r" b="b"/>
              <a:pathLst>
                <a:path w="23770" h="47509" extrusionOk="0">
                  <a:moveTo>
                    <a:pt x="0" y="0"/>
                  </a:moveTo>
                  <a:lnTo>
                    <a:pt x="0" y="47508"/>
                  </a:lnTo>
                  <a:cubicBezTo>
                    <a:pt x="13131" y="47508"/>
                    <a:pt x="23769" y="36870"/>
                    <a:pt x="23769" y="23739"/>
                  </a:cubicBezTo>
                  <a:cubicBezTo>
                    <a:pt x="23769" y="10638"/>
                    <a:pt x="13131"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5"/>
            <p:cNvSpPr/>
            <p:nvPr/>
          </p:nvSpPr>
          <p:spPr>
            <a:xfrm>
              <a:off x="0" y="4160730"/>
              <a:ext cx="507858" cy="1016336"/>
            </a:xfrm>
            <a:custGeom>
              <a:avLst/>
              <a:gdLst/>
              <a:ahLst/>
              <a:cxnLst/>
              <a:rect l="l" t="t" r="r" b="b"/>
              <a:pathLst>
                <a:path w="23740" h="47509" extrusionOk="0">
                  <a:moveTo>
                    <a:pt x="0" y="0"/>
                  </a:moveTo>
                  <a:lnTo>
                    <a:pt x="0" y="47508"/>
                  </a:lnTo>
                  <a:cubicBezTo>
                    <a:pt x="13101" y="47508"/>
                    <a:pt x="23739" y="36870"/>
                    <a:pt x="23739" y="23739"/>
                  </a:cubicBezTo>
                  <a:cubicBezTo>
                    <a:pt x="23739" y="10638"/>
                    <a:pt x="131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5"/>
            <p:cNvSpPr/>
            <p:nvPr/>
          </p:nvSpPr>
          <p:spPr>
            <a:xfrm>
              <a:off x="2031915" y="4160730"/>
              <a:ext cx="1016358" cy="1016336"/>
            </a:xfrm>
            <a:custGeom>
              <a:avLst/>
              <a:gdLst/>
              <a:ahLst/>
              <a:cxnLst/>
              <a:rect l="l" t="t" r="r" b="b"/>
              <a:pathLst>
                <a:path w="47510" h="47509" extrusionOk="0">
                  <a:moveTo>
                    <a:pt x="1" y="0"/>
                  </a:moveTo>
                  <a:lnTo>
                    <a:pt x="1" y="47508"/>
                  </a:lnTo>
                  <a:lnTo>
                    <a:pt x="23253" y="47508"/>
                  </a:lnTo>
                  <a:lnTo>
                    <a:pt x="23253" y="23222"/>
                  </a:lnTo>
                  <a:lnTo>
                    <a:pt x="47509" y="23222"/>
                  </a:lnTo>
                  <a:lnTo>
                    <a:pt x="47509" y="0"/>
                  </a:lnTo>
                  <a:close/>
                </a:path>
              </a:pathLst>
            </a:custGeom>
            <a:solidFill>
              <a:srgbClr val="1C7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5"/>
            <p:cNvSpPr/>
            <p:nvPr/>
          </p:nvSpPr>
          <p:spPr>
            <a:xfrm>
              <a:off x="2278990" y="4407142"/>
              <a:ext cx="522833" cy="522811"/>
            </a:xfrm>
            <a:custGeom>
              <a:avLst/>
              <a:gdLst/>
              <a:ahLst/>
              <a:cxnLst/>
              <a:rect l="l" t="t" r="r" b="b"/>
              <a:pathLst>
                <a:path w="24440" h="24439" extrusionOk="0">
                  <a:moveTo>
                    <a:pt x="1" y="1"/>
                  </a:moveTo>
                  <a:lnTo>
                    <a:pt x="1" y="24439"/>
                  </a:lnTo>
                  <a:lnTo>
                    <a:pt x="24439" y="24439"/>
                  </a:lnTo>
                  <a:lnTo>
                    <a:pt x="24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5"/>
            <p:cNvSpPr/>
            <p:nvPr/>
          </p:nvSpPr>
          <p:spPr>
            <a:xfrm>
              <a:off x="2278990" y="4407142"/>
              <a:ext cx="260775" cy="260775"/>
            </a:xfrm>
            <a:custGeom>
              <a:avLst/>
              <a:gdLst/>
              <a:ahLst/>
              <a:cxnLst/>
              <a:rect l="l" t="t" r="r" b="b"/>
              <a:pathLst>
                <a:path w="12190" h="12190" extrusionOk="0">
                  <a:moveTo>
                    <a:pt x="1" y="1"/>
                  </a:moveTo>
                  <a:lnTo>
                    <a:pt x="1" y="12190"/>
                  </a:lnTo>
                  <a:lnTo>
                    <a:pt x="12190" y="12190"/>
                  </a:lnTo>
                  <a:lnTo>
                    <a:pt x="12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5"/>
            <p:cNvSpPr/>
            <p:nvPr/>
          </p:nvSpPr>
          <p:spPr>
            <a:xfrm>
              <a:off x="3048215" y="4160067"/>
              <a:ext cx="1015695" cy="1016336"/>
            </a:xfrm>
            <a:custGeom>
              <a:avLst/>
              <a:gdLst/>
              <a:ahLst/>
              <a:cxnLst/>
              <a:rect l="l" t="t" r="r" b="b"/>
              <a:pathLst>
                <a:path w="47479" h="47509" extrusionOk="0">
                  <a:moveTo>
                    <a:pt x="0" y="1"/>
                  </a:moveTo>
                  <a:lnTo>
                    <a:pt x="0" y="47509"/>
                  </a:lnTo>
                  <a:lnTo>
                    <a:pt x="47478" y="47509"/>
                  </a:lnTo>
                  <a:lnTo>
                    <a:pt x="474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5"/>
            <p:cNvSpPr/>
            <p:nvPr/>
          </p:nvSpPr>
          <p:spPr>
            <a:xfrm>
              <a:off x="3134680" y="4267347"/>
              <a:ext cx="440878" cy="401708"/>
            </a:xfrm>
            <a:custGeom>
              <a:avLst/>
              <a:gdLst/>
              <a:ahLst/>
              <a:cxnLst/>
              <a:rect l="l" t="t" r="r" b="b"/>
              <a:pathLst>
                <a:path w="20609" h="18778" extrusionOk="0">
                  <a:moveTo>
                    <a:pt x="10305" y="1"/>
                  </a:moveTo>
                  <a:cubicBezTo>
                    <a:pt x="7904" y="1"/>
                    <a:pt x="5502" y="913"/>
                    <a:pt x="3679" y="2736"/>
                  </a:cubicBezTo>
                  <a:cubicBezTo>
                    <a:pt x="1" y="6414"/>
                    <a:pt x="1" y="12372"/>
                    <a:pt x="3679" y="16019"/>
                  </a:cubicBezTo>
                  <a:cubicBezTo>
                    <a:pt x="5502" y="17858"/>
                    <a:pt x="7904" y="18778"/>
                    <a:pt x="10305" y="18778"/>
                  </a:cubicBezTo>
                  <a:cubicBezTo>
                    <a:pt x="12706" y="18778"/>
                    <a:pt x="15107" y="17858"/>
                    <a:pt x="16931" y="16019"/>
                  </a:cubicBezTo>
                  <a:cubicBezTo>
                    <a:pt x="20609" y="12372"/>
                    <a:pt x="20609" y="6414"/>
                    <a:pt x="16931" y="2736"/>
                  </a:cubicBezTo>
                  <a:cubicBezTo>
                    <a:pt x="15107" y="913"/>
                    <a:pt x="12706" y="1"/>
                    <a:pt x="10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5"/>
            <p:cNvSpPr/>
            <p:nvPr/>
          </p:nvSpPr>
          <p:spPr>
            <a:xfrm>
              <a:off x="3529358" y="4267133"/>
              <a:ext cx="454548" cy="401666"/>
            </a:xfrm>
            <a:custGeom>
              <a:avLst/>
              <a:gdLst/>
              <a:ahLst/>
              <a:cxnLst/>
              <a:rect l="l" t="t" r="r" b="b"/>
              <a:pathLst>
                <a:path w="21248" h="18776" extrusionOk="0">
                  <a:moveTo>
                    <a:pt x="10625" y="0"/>
                  </a:moveTo>
                  <a:cubicBezTo>
                    <a:pt x="8674" y="0"/>
                    <a:pt x="6705" y="608"/>
                    <a:pt x="5016" y="1865"/>
                  </a:cubicBezTo>
                  <a:cubicBezTo>
                    <a:pt x="852" y="4965"/>
                    <a:pt x="1" y="10832"/>
                    <a:pt x="3101" y="14996"/>
                  </a:cubicBezTo>
                  <a:cubicBezTo>
                    <a:pt x="4944" y="17471"/>
                    <a:pt x="7764" y="18776"/>
                    <a:pt x="10623" y="18776"/>
                  </a:cubicBezTo>
                  <a:cubicBezTo>
                    <a:pt x="12574" y="18776"/>
                    <a:pt x="14543" y="18168"/>
                    <a:pt x="16232" y="16911"/>
                  </a:cubicBezTo>
                  <a:cubicBezTo>
                    <a:pt x="20396" y="13810"/>
                    <a:pt x="21247" y="7944"/>
                    <a:pt x="18147" y="3780"/>
                  </a:cubicBezTo>
                  <a:cubicBezTo>
                    <a:pt x="16304" y="1305"/>
                    <a:pt x="13484" y="0"/>
                    <a:pt x="10625" y="0"/>
                  </a:cubicBezTo>
                  <a:close/>
                </a:path>
              </a:pathLst>
            </a:custGeom>
            <a:solidFill>
              <a:srgbClr val="1C7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5"/>
            <p:cNvSpPr/>
            <p:nvPr/>
          </p:nvSpPr>
          <p:spPr>
            <a:xfrm>
              <a:off x="3134680" y="4668058"/>
              <a:ext cx="440878" cy="401708"/>
            </a:xfrm>
            <a:custGeom>
              <a:avLst/>
              <a:gdLst/>
              <a:ahLst/>
              <a:cxnLst/>
              <a:rect l="l" t="t" r="r" b="b"/>
              <a:pathLst>
                <a:path w="20609" h="18778" extrusionOk="0">
                  <a:moveTo>
                    <a:pt x="10290" y="0"/>
                  </a:moveTo>
                  <a:cubicBezTo>
                    <a:pt x="7888" y="0"/>
                    <a:pt x="5487" y="920"/>
                    <a:pt x="3648" y="2759"/>
                  </a:cubicBezTo>
                  <a:cubicBezTo>
                    <a:pt x="1" y="6406"/>
                    <a:pt x="1" y="12364"/>
                    <a:pt x="3648" y="16041"/>
                  </a:cubicBezTo>
                  <a:cubicBezTo>
                    <a:pt x="5487" y="17865"/>
                    <a:pt x="7888" y="18777"/>
                    <a:pt x="10290" y="18777"/>
                  </a:cubicBezTo>
                  <a:cubicBezTo>
                    <a:pt x="12691" y="18777"/>
                    <a:pt x="15092" y="17865"/>
                    <a:pt x="16931" y="16041"/>
                  </a:cubicBezTo>
                  <a:cubicBezTo>
                    <a:pt x="20609" y="12364"/>
                    <a:pt x="20609" y="6406"/>
                    <a:pt x="16931" y="2759"/>
                  </a:cubicBezTo>
                  <a:cubicBezTo>
                    <a:pt x="15092" y="920"/>
                    <a:pt x="12691" y="0"/>
                    <a:pt x="10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5"/>
            <p:cNvSpPr/>
            <p:nvPr/>
          </p:nvSpPr>
          <p:spPr>
            <a:xfrm>
              <a:off x="3529358" y="4667651"/>
              <a:ext cx="453906" cy="401687"/>
            </a:xfrm>
            <a:custGeom>
              <a:avLst/>
              <a:gdLst/>
              <a:ahLst/>
              <a:cxnLst/>
              <a:rect l="l" t="t" r="r" b="b"/>
              <a:pathLst>
                <a:path w="21218" h="18777" extrusionOk="0">
                  <a:moveTo>
                    <a:pt x="10612" y="1"/>
                  </a:moveTo>
                  <a:cubicBezTo>
                    <a:pt x="8659" y="1"/>
                    <a:pt x="6693" y="608"/>
                    <a:pt x="5016" y="1866"/>
                  </a:cubicBezTo>
                  <a:cubicBezTo>
                    <a:pt x="852" y="4966"/>
                    <a:pt x="1" y="10863"/>
                    <a:pt x="3101" y="14997"/>
                  </a:cubicBezTo>
                  <a:cubicBezTo>
                    <a:pt x="4926" y="17472"/>
                    <a:pt x="7750" y="18776"/>
                    <a:pt x="10614" y="18776"/>
                  </a:cubicBezTo>
                  <a:cubicBezTo>
                    <a:pt x="12569" y="18776"/>
                    <a:pt x="14543" y="18169"/>
                    <a:pt x="16232" y="16911"/>
                  </a:cubicBezTo>
                  <a:cubicBezTo>
                    <a:pt x="20366" y="13811"/>
                    <a:pt x="21217" y="7945"/>
                    <a:pt x="18147" y="3781"/>
                  </a:cubicBezTo>
                  <a:cubicBezTo>
                    <a:pt x="16304" y="1305"/>
                    <a:pt x="13473"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5"/>
            <p:cNvSpPr/>
            <p:nvPr/>
          </p:nvSpPr>
          <p:spPr>
            <a:xfrm>
              <a:off x="1016278" y="4160067"/>
              <a:ext cx="1015695" cy="1016336"/>
            </a:xfrm>
            <a:custGeom>
              <a:avLst/>
              <a:gdLst/>
              <a:ahLst/>
              <a:cxnLst/>
              <a:rect l="l" t="t" r="r" b="b"/>
              <a:pathLst>
                <a:path w="47479" h="47509" extrusionOk="0">
                  <a:moveTo>
                    <a:pt x="0" y="1"/>
                  </a:moveTo>
                  <a:lnTo>
                    <a:pt x="0" y="47509"/>
                  </a:lnTo>
                  <a:lnTo>
                    <a:pt x="47479" y="47509"/>
                  </a:lnTo>
                  <a:lnTo>
                    <a:pt x="474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5"/>
            <p:cNvSpPr/>
            <p:nvPr/>
          </p:nvSpPr>
          <p:spPr>
            <a:xfrm>
              <a:off x="1016278" y="4160730"/>
              <a:ext cx="1015695" cy="1016336"/>
            </a:xfrm>
            <a:custGeom>
              <a:avLst/>
              <a:gdLst/>
              <a:ahLst/>
              <a:cxnLst/>
              <a:rect l="l" t="t" r="r" b="b"/>
              <a:pathLst>
                <a:path w="47479" h="47509" extrusionOk="0">
                  <a:moveTo>
                    <a:pt x="23740" y="0"/>
                  </a:moveTo>
                  <a:cubicBezTo>
                    <a:pt x="10609" y="0"/>
                    <a:pt x="0" y="10638"/>
                    <a:pt x="0" y="23739"/>
                  </a:cubicBezTo>
                  <a:cubicBezTo>
                    <a:pt x="0" y="36870"/>
                    <a:pt x="10609" y="47508"/>
                    <a:pt x="23740" y="47508"/>
                  </a:cubicBezTo>
                  <a:cubicBezTo>
                    <a:pt x="36840" y="47508"/>
                    <a:pt x="47479" y="36870"/>
                    <a:pt x="47479" y="23739"/>
                  </a:cubicBezTo>
                  <a:cubicBezTo>
                    <a:pt x="47479" y="10638"/>
                    <a:pt x="36840" y="0"/>
                    <a:pt x="23740" y="0"/>
                  </a:cubicBezTo>
                  <a:close/>
                </a:path>
              </a:pathLst>
            </a:custGeom>
            <a:solidFill>
              <a:srgbClr val="1C7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5"/>
            <p:cNvSpPr/>
            <p:nvPr/>
          </p:nvSpPr>
          <p:spPr>
            <a:xfrm>
              <a:off x="1245149" y="4414458"/>
              <a:ext cx="557938" cy="508842"/>
            </a:xfrm>
            <a:custGeom>
              <a:avLst/>
              <a:gdLst/>
              <a:ahLst/>
              <a:cxnLst/>
              <a:rect l="l" t="t" r="r" b="b"/>
              <a:pathLst>
                <a:path w="26081" h="23786" extrusionOk="0">
                  <a:moveTo>
                    <a:pt x="13041" y="1"/>
                  </a:moveTo>
                  <a:cubicBezTo>
                    <a:pt x="9993" y="1"/>
                    <a:pt x="6946" y="1164"/>
                    <a:pt x="4621" y="3489"/>
                  </a:cubicBezTo>
                  <a:cubicBezTo>
                    <a:pt x="1" y="8109"/>
                    <a:pt x="1" y="15647"/>
                    <a:pt x="4621" y="20298"/>
                  </a:cubicBezTo>
                  <a:cubicBezTo>
                    <a:pt x="6946" y="22623"/>
                    <a:pt x="9993" y="23785"/>
                    <a:pt x="13041" y="23785"/>
                  </a:cubicBezTo>
                  <a:cubicBezTo>
                    <a:pt x="16088" y="23785"/>
                    <a:pt x="19135" y="22623"/>
                    <a:pt x="21460" y="20298"/>
                  </a:cubicBezTo>
                  <a:cubicBezTo>
                    <a:pt x="26080" y="15647"/>
                    <a:pt x="26080" y="8109"/>
                    <a:pt x="21460" y="3489"/>
                  </a:cubicBezTo>
                  <a:cubicBezTo>
                    <a:pt x="19135" y="1164"/>
                    <a:pt x="16088" y="1"/>
                    <a:pt x="13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5"/>
            <p:cNvSpPr/>
            <p:nvPr/>
          </p:nvSpPr>
          <p:spPr>
            <a:xfrm>
              <a:off x="4063852" y="4160088"/>
              <a:ext cx="1016336" cy="1016336"/>
            </a:xfrm>
            <a:custGeom>
              <a:avLst/>
              <a:gdLst/>
              <a:ahLst/>
              <a:cxnLst/>
              <a:rect l="l" t="t" r="r" b="b"/>
              <a:pathLst>
                <a:path w="47509" h="47509" extrusionOk="0">
                  <a:moveTo>
                    <a:pt x="0" y="0"/>
                  </a:moveTo>
                  <a:lnTo>
                    <a:pt x="0" y="47508"/>
                  </a:lnTo>
                  <a:lnTo>
                    <a:pt x="47508" y="47508"/>
                  </a:lnTo>
                  <a:lnTo>
                    <a:pt x="475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5"/>
            <p:cNvSpPr/>
            <p:nvPr/>
          </p:nvSpPr>
          <p:spPr>
            <a:xfrm>
              <a:off x="4063852" y="4667908"/>
              <a:ext cx="762750" cy="508500"/>
            </a:xfrm>
            <a:custGeom>
              <a:avLst/>
              <a:gdLst/>
              <a:ahLst/>
              <a:cxnLst/>
              <a:rect l="l" t="t" r="r" b="b"/>
              <a:pathLst>
                <a:path w="35655" h="23770" extrusionOk="0">
                  <a:moveTo>
                    <a:pt x="11854" y="0"/>
                  </a:moveTo>
                  <a:lnTo>
                    <a:pt x="0" y="11854"/>
                  </a:lnTo>
                  <a:lnTo>
                    <a:pt x="0" y="23769"/>
                  </a:lnTo>
                  <a:lnTo>
                    <a:pt x="35654" y="23769"/>
                  </a:lnTo>
                  <a:lnTo>
                    <a:pt x="11854" y="0"/>
                  </a:lnTo>
                  <a:close/>
                </a:path>
              </a:pathLst>
            </a:custGeom>
            <a:solidFill>
              <a:srgbClr val="1C7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5"/>
            <p:cNvSpPr/>
            <p:nvPr/>
          </p:nvSpPr>
          <p:spPr>
            <a:xfrm>
              <a:off x="4063852" y="4667908"/>
              <a:ext cx="1016336" cy="508500"/>
            </a:xfrm>
            <a:custGeom>
              <a:avLst/>
              <a:gdLst/>
              <a:ahLst/>
              <a:cxnLst/>
              <a:rect l="l" t="t" r="r" b="b"/>
              <a:pathLst>
                <a:path w="47509" h="23770" extrusionOk="0">
                  <a:moveTo>
                    <a:pt x="23739" y="0"/>
                  </a:moveTo>
                  <a:lnTo>
                    <a:pt x="0" y="23769"/>
                  </a:lnTo>
                  <a:lnTo>
                    <a:pt x="47508" y="23769"/>
                  </a:lnTo>
                  <a:lnTo>
                    <a:pt x="237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5"/>
            <p:cNvSpPr/>
            <p:nvPr/>
          </p:nvSpPr>
          <p:spPr>
            <a:xfrm>
              <a:off x="4317429" y="4667908"/>
              <a:ext cx="762750" cy="508500"/>
            </a:xfrm>
            <a:custGeom>
              <a:avLst/>
              <a:gdLst/>
              <a:ahLst/>
              <a:cxnLst/>
              <a:rect l="l" t="t" r="r" b="b"/>
              <a:pathLst>
                <a:path w="35655" h="23770" extrusionOk="0">
                  <a:moveTo>
                    <a:pt x="23800" y="0"/>
                  </a:moveTo>
                  <a:lnTo>
                    <a:pt x="0" y="23769"/>
                  </a:lnTo>
                  <a:lnTo>
                    <a:pt x="35654" y="23769"/>
                  </a:lnTo>
                  <a:lnTo>
                    <a:pt x="35654" y="11854"/>
                  </a:lnTo>
                  <a:lnTo>
                    <a:pt x="238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5"/>
            <p:cNvSpPr/>
            <p:nvPr/>
          </p:nvSpPr>
          <p:spPr>
            <a:xfrm>
              <a:off x="5080130" y="4159425"/>
              <a:ext cx="1015695" cy="1016358"/>
            </a:xfrm>
            <a:custGeom>
              <a:avLst/>
              <a:gdLst/>
              <a:ahLst/>
              <a:cxnLst/>
              <a:rect l="l" t="t" r="r" b="b"/>
              <a:pathLst>
                <a:path w="47479" h="47510" extrusionOk="0">
                  <a:moveTo>
                    <a:pt x="0" y="1"/>
                  </a:moveTo>
                  <a:lnTo>
                    <a:pt x="0" y="47509"/>
                  </a:lnTo>
                  <a:lnTo>
                    <a:pt x="47479" y="47509"/>
                  </a:lnTo>
                  <a:lnTo>
                    <a:pt x="474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5"/>
            <p:cNvSpPr/>
            <p:nvPr/>
          </p:nvSpPr>
          <p:spPr>
            <a:xfrm>
              <a:off x="5320060" y="4400660"/>
              <a:ext cx="535176" cy="535176"/>
            </a:xfrm>
            <a:custGeom>
              <a:avLst/>
              <a:gdLst/>
              <a:ahLst/>
              <a:cxnLst/>
              <a:rect l="l" t="t" r="r" b="b"/>
              <a:pathLst>
                <a:path w="25017" h="25017" extrusionOk="0">
                  <a:moveTo>
                    <a:pt x="12524" y="1"/>
                  </a:moveTo>
                  <a:cubicBezTo>
                    <a:pt x="5624" y="1"/>
                    <a:pt x="1" y="5593"/>
                    <a:pt x="1" y="12493"/>
                  </a:cubicBezTo>
                  <a:cubicBezTo>
                    <a:pt x="1" y="19393"/>
                    <a:pt x="5624" y="25016"/>
                    <a:pt x="12524" y="25016"/>
                  </a:cubicBezTo>
                  <a:cubicBezTo>
                    <a:pt x="19423" y="25016"/>
                    <a:pt x="25016" y="19393"/>
                    <a:pt x="25016" y="12493"/>
                  </a:cubicBezTo>
                  <a:cubicBezTo>
                    <a:pt x="25016" y="5593"/>
                    <a:pt x="19423" y="1"/>
                    <a:pt x="12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5"/>
            <p:cNvSpPr/>
            <p:nvPr/>
          </p:nvSpPr>
          <p:spPr>
            <a:xfrm>
              <a:off x="5080130" y="4160088"/>
              <a:ext cx="1015695" cy="507858"/>
            </a:xfrm>
            <a:custGeom>
              <a:avLst/>
              <a:gdLst/>
              <a:ahLst/>
              <a:cxnLst/>
              <a:rect l="l" t="t" r="r" b="b"/>
              <a:pathLst>
                <a:path w="47479" h="23740" extrusionOk="0">
                  <a:moveTo>
                    <a:pt x="0" y="0"/>
                  </a:moveTo>
                  <a:lnTo>
                    <a:pt x="23740" y="23739"/>
                  </a:lnTo>
                  <a:lnTo>
                    <a:pt x="47479" y="0"/>
                  </a:lnTo>
                  <a:close/>
                </a:path>
              </a:pathLst>
            </a:custGeom>
            <a:solidFill>
              <a:srgbClr val="1C7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5"/>
            <p:cNvSpPr/>
            <p:nvPr/>
          </p:nvSpPr>
          <p:spPr>
            <a:xfrm>
              <a:off x="8127703" y="4160088"/>
              <a:ext cx="1016336" cy="1016336"/>
            </a:xfrm>
            <a:custGeom>
              <a:avLst/>
              <a:gdLst/>
              <a:ahLst/>
              <a:cxnLst/>
              <a:rect l="l" t="t" r="r" b="b"/>
              <a:pathLst>
                <a:path w="47509" h="47509" extrusionOk="0">
                  <a:moveTo>
                    <a:pt x="0" y="0"/>
                  </a:moveTo>
                  <a:lnTo>
                    <a:pt x="0" y="47508"/>
                  </a:lnTo>
                  <a:lnTo>
                    <a:pt x="47509" y="47508"/>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5"/>
            <p:cNvSpPr/>
            <p:nvPr/>
          </p:nvSpPr>
          <p:spPr>
            <a:xfrm>
              <a:off x="8127040" y="4160730"/>
              <a:ext cx="1016999" cy="1013384"/>
            </a:xfrm>
            <a:custGeom>
              <a:avLst/>
              <a:gdLst/>
              <a:ahLst/>
              <a:cxnLst/>
              <a:rect l="l" t="t" r="r" b="b"/>
              <a:pathLst>
                <a:path w="47540" h="47371" extrusionOk="0">
                  <a:moveTo>
                    <a:pt x="1" y="1"/>
                  </a:moveTo>
                  <a:lnTo>
                    <a:pt x="1" y="47357"/>
                  </a:lnTo>
                  <a:cubicBezTo>
                    <a:pt x="244" y="47357"/>
                    <a:pt x="501" y="47370"/>
                    <a:pt x="753" y="47370"/>
                  </a:cubicBezTo>
                  <a:cubicBezTo>
                    <a:pt x="879" y="47370"/>
                    <a:pt x="1004" y="47367"/>
                    <a:pt x="1125" y="47357"/>
                  </a:cubicBezTo>
                  <a:cubicBezTo>
                    <a:pt x="26749" y="47357"/>
                    <a:pt x="47540" y="26597"/>
                    <a:pt x="47540" y="973"/>
                  </a:cubicBezTo>
                  <a:lnTo>
                    <a:pt x="475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5"/>
            <p:cNvSpPr/>
            <p:nvPr/>
          </p:nvSpPr>
          <p:spPr>
            <a:xfrm>
              <a:off x="8127040" y="4160730"/>
              <a:ext cx="777061" cy="775114"/>
            </a:xfrm>
            <a:custGeom>
              <a:avLst/>
              <a:gdLst/>
              <a:ahLst/>
              <a:cxnLst/>
              <a:rect l="l" t="t" r="r" b="b"/>
              <a:pathLst>
                <a:path w="36324" h="36233" extrusionOk="0">
                  <a:moveTo>
                    <a:pt x="1" y="1"/>
                  </a:moveTo>
                  <a:lnTo>
                    <a:pt x="1" y="36232"/>
                  </a:lnTo>
                  <a:lnTo>
                    <a:pt x="821" y="36232"/>
                  </a:lnTo>
                  <a:cubicBezTo>
                    <a:pt x="20427" y="36232"/>
                    <a:pt x="36324" y="20335"/>
                    <a:pt x="36324" y="730"/>
                  </a:cubicBezTo>
                  <a:lnTo>
                    <a:pt x="36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5"/>
            <p:cNvSpPr/>
            <p:nvPr/>
          </p:nvSpPr>
          <p:spPr>
            <a:xfrm>
              <a:off x="8127040" y="4160730"/>
              <a:ext cx="533229" cy="531925"/>
            </a:xfrm>
            <a:custGeom>
              <a:avLst/>
              <a:gdLst/>
              <a:ahLst/>
              <a:cxnLst/>
              <a:rect l="l" t="t" r="r" b="b"/>
              <a:pathLst>
                <a:path w="24926" h="24865" extrusionOk="0">
                  <a:moveTo>
                    <a:pt x="1" y="1"/>
                  </a:moveTo>
                  <a:lnTo>
                    <a:pt x="1" y="24864"/>
                  </a:lnTo>
                  <a:lnTo>
                    <a:pt x="578" y="24864"/>
                  </a:lnTo>
                  <a:cubicBezTo>
                    <a:pt x="14013" y="24864"/>
                    <a:pt x="24925" y="13952"/>
                    <a:pt x="24925" y="517"/>
                  </a:cubicBezTo>
                  <a:lnTo>
                    <a:pt x="249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5"/>
            <p:cNvSpPr/>
            <p:nvPr/>
          </p:nvSpPr>
          <p:spPr>
            <a:xfrm>
              <a:off x="6095767" y="4160088"/>
              <a:ext cx="1016358" cy="1016336"/>
            </a:xfrm>
            <a:custGeom>
              <a:avLst/>
              <a:gdLst/>
              <a:ahLst/>
              <a:cxnLst/>
              <a:rect l="l" t="t" r="r" b="b"/>
              <a:pathLst>
                <a:path w="47510" h="47509" extrusionOk="0">
                  <a:moveTo>
                    <a:pt x="1" y="0"/>
                  </a:moveTo>
                  <a:lnTo>
                    <a:pt x="1" y="47508"/>
                  </a:lnTo>
                  <a:lnTo>
                    <a:pt x="47509" y="47508"/>
                  </a:lnTo>
                  <a:lnTo>
                    <a:pt x="47509" y="0"/>
                  </a:lnTo>
                  <a:close/>
                </a:path>
              </a:pathLst>
            </a:custGeom>
            <a:solidFill>
              <a:srgbClr val="1C7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5"/>
            <p:cNvSpPr/>
            <p:nvPr/>
          </p:nvSpPr>
          <p:spPr>
            <a:xfrm>
              <a:off x="6603585" y="4160088"/>
              <a:ext cx="508521" cy="1016336"/>
            </a:xfrm>
            <a:custGeom>
              <a:avLst/>
              <a:gdLst/>
              <a:ahLst/>
              <a:cxnLst/>
              <a:rect l="l" t="t" r="r" b="b"/>
              <a:pathLst>
                <a:path w="23771" h="47509" extrusionOk="0">
                  <a:moveTo>
                    <a:pt x="23770" y="0"/>
                  </a:moveTo>
                  <a:cubicBezTo>
                    <a:pt x="10639" y="0"/>
                    <a:pt x="1" y="10639"/>
                    <a:pt x="1" y="23739"/>
                  </a:cubicBezTo>
                  <a:cubicBezTo>
                    <a:pt x="1" y="36870"/>
                    <a:pt x="10639" y="47508"/>
                    <a:pt x="23770" y="47508"/>
                  </a:cubicBezTo>
                  <a:lnTo>
                    <a:pt x="23770" y="43010"/>
                  </a:lnTo>
                  <a:cubicBezTo>
                    <a:pt x="13132" y="43010"/>
                    <a:pt x="4499" y="34347"/>
                    <a:pt x="4499" y="23739"/>
                  </a:cubicBezTo>
                  <a:cubicBezTo>
                    <a:pt x="4499" y="13101"/>
                    <a:pt x="13132" y="4438"/>
                    <a:pt x="23770" y="4438"/>
                  </a:cubicBezTo>
                  <a:lnTo>
                    <a:pt x="237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5"/>
            <p:cNvSpPr/>
            <p:nvPr/>
          </p:nvSpPr>
          <p:spPr>
            <a:xfrm>
              <a:off x="6790207" y="4345384"/>
              <a:ext cx="321893" cy="643765"/>
            </a:xfrm>
            <a:custGeom>
              <a:avLst/>
              <a:gdLst/>
              <a:ahLst/>
              <a:cxnLst/>
              <a:rect l="l" t="t" r="r" b="b"/>
              <a:pathLst>
                <a:path w="15047" h="30093" extrusionOk="0">
                  <a:moveTo>
                    <a:pt x="15046" y="1"/>
                  </a:moveTo>
                  <a:cubicBezTo>
                    <a:pt x="6748" y="1"/>
                    <a:pt x="0" y="6779"/>
                    <a:pt x="0" y="15047"/>
                  </a:cubicBezTo>
                  <a:cubicBezTo>
                    <a:pt x="0" y="23345"/>
                    <a:pt x="6748" y="30093"/>
                    <a:pt x="15046" y="30093"/>
                  </a:cubicBezTo>
                  <a:lnTo>
                    <a:pt x="15046" y="25624"/>
                  </a:lnTo>
                  <a:cubicBezTo>
                    <a:pt x="9180" y="25624"/>
                    <a:pt x="4468" y="20852"/>
                    <a:pt x="4468" y="15047"/>
                  </a:cubicBezTo>
                  <a:cubicBezTo>
                    <a:pt x="4468" y="9241"/>
                    <a:pt x="9180" y="4499"/>
                    <a:pt x="15046" y="4499"/>
                  </a:cubicBezTo>
                  <a:lnTo>
                    <a:pt x="150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5"/>
            <p:cNvSpPr/>
            <p:nvPr/>
          </p:nvSpPr>
          <p:spPr>
            <a:xfrm>
              <a:off x="6967052" y="4522251"/>
              <a:ext cx="145041" cy="290018"/>
            </a:xfrm>
            <a:custGeom>
              <a:avLst/>
              <a:gdLst/>
              <a:ahLst/>
              <a:cxnLst/>
              <a:rect l="l" t="t" r="r" b="b"/>
              <a:pathLst>
                <a:path w="6780" h="13557" extrusionOk="0">
                  <a:moveTo>
                    <a:pt x="6779" y="1"/>
                  </a:moveTo>
                  <a:cubicBezTo>
                    <a:pt x="3040" y="1"/>
                    <a:pt x="1" y="3040"/>
                    <a:pt x="1" y="6779"/>
                  </a:cubicBezTo>
                  <a:cubicBezTo>
                    <a:pt x="1" y="10517"/>
                    <a:pt x="3040" y="13557"/>
                    <a:pt x="6779" y="13557"/>
                  </a:cubicBezTo>
                  <a:lnTo>
                    <a:pt x="6779" y="9058"/>
                  </a:lnTo>
                  <a:cubicBezTo>
                    <a:pt x="5472" y="9058"/>
                    <a:pt x="4439" y="8025"/>
                    <a:pt x="4439" y="6748"/>
                  </a:cubicBezTo>
                  <a:cubicBezTo>
                    <a:pt x="4439" y="5533"/>
                    <a:pt x="5472" y="4499"/>
                    <a:pt x="6779" y="4499"/>
                  </a:cubicBezTo>
                  <a:lnTo>
                    <a:pt x="67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5"/>
            <p:cNvSpPr/>
            <p:nvPr/>
          </p:nvSpPr>
          <p:spPr>
            <a:xfrm>
              <a:off x="6095767" y="4160088"/>
              <a:ext cx="507858" cy="1016336"/>
            </a:xfrm>
            <a:custGeom>
              <a:avLst/>
              <a:gdLst/>
              <a:ahLst/>
              <a:cxnLst/>
              <a:rect l="l" t="t" r="r" b="b"/>
              <a:pathLst>
                <a:path w="23740" h="47509" extrusionOk="0">
                  <a:moveTo>
                    <a:pt x="1" y="0"/>
                  </a:moveTo>
                  <a:lnTo>
                    <a:pt x="1" y="47508"/>
                  </a:lnTo>
                  <a:cubicBezTo>
                    <a:pt x="13101" y="47508"/>
                    <a:pt x="23740" y="36870"/>
                    <a:pt x="23740" y="23739"/>
                  </a:cubicBezTo>
                  <a:cubicBezTo>
                    <a:pt x="23740" y="10639"/>
                    <a:pt x="13101"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5"/>
            <p:cNvSpPr/>
            <p:nvPr/>
          </p:nvSpPr>
          <p:spPr>
            <a:xfrm>
              <a:off x="7112067" y="4160088"/>
              <a:ext cx="1015695" cy="1016336"/>
            </a:xfrm>
            <a:custGeom>
              <a:avLst/>
              <a:gdLst/>
              <a:ahLst/>
              <a:cxnLst/>
              <a:rect l="l" t="t" r="r" b="b"/>
              <a:pathLst>
                <a:path w="47479" h="47509" extrusionOk="0">
                  <a:moveTo>
                    <a:pt x="0" y="0"/>
                  </a:moveTo>
                  <a:lnTo>
                    <a:pt x="0" y="47508"/>
                  </a:lnTo>
                  <a:lnTo>
                    <a:pt x="47478" y="47508"/>
                  </a:lnTo>
                  <a:lnTo>
                    <a:pt x="474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5"/>
            <p:cNvSpPr/>
            <p:nvPr/>
          </p:nvSpPr>
          <p:spPr>
            <a:xfrm>
              <a:off x="7112067" y="4667908"/>
              <a:ext cx="1015695" cy="508500"/>
            </a:xfrm>
            <a:custGeom>
              <a:avLst/>
              <a:gdLst/>
              <a:ahLst/>
              <a:cxnLst/>
              <a:rect l="l" t="t" r="r" b="b"/>
              <a:pathLst>
                <a:path w="47479" h="23770" extrusionOk="0">
                  <a:moveTo>
                    <a:pt x="0" y="0"/>
                  </a:moveTo>
                  <a:cubicBezTo>
                    <a:pt x="0" y="13131"/>
                    <a:pt x="10639" y="23769"/>
                    <a:pt x="23739" y="23769"/>
                  </a:cubicBezTo>
                  <a:cubicBezTo>
                    <a:pt x="36840" y="23769"/>
                    <a:pt x="47478" y="13131"/>
                    <a:pt x="47478" y="0"/>
                  </a:cubicBezTo>
                  <a:close/>
                </a:path>
              </a:pathLst>
            </a:custGeom>
            <a:solidFill>
              <a:srgbClr val="1C7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5"/>
            <p:cNvSpPr/>
            <p:nvPr/>
          </p:nvSpPr>
          <p:spPr>
            <a:xfrm>
              <a:off x="7619885" y="4160088"/>
              <a:ext cx="507858" cy="507858"/>
            </a:xfrm>
            <a:custGeom>
              <a:avLst/>
              <a:gdLst/>
              <a:ahLst/>
              <a:cxnLst/>
              <a:rect l="l" t="t" r="r" b="b"/>
              <a:pathLst>
                <a:path w="23740" h="23740" extrusionOk="0">
                  <a:moveTo>
                    <a:pt x="0" y="0"/>
                  </a:moveTo>
                  <a:lnTo>
                    <a:pt x="0" y="23739"/>
                  </a:lnTo>
                  <a:lnTo>
                    <a:pt x="23739" y="23739"/>
                  </a:lnTo>
                  <a:cubicBezTo>
                    <a:pt x="23739" y="10639"/>
                    <a:pt x="1310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a:off x="7463832" y="4523342"/>
              <a:ext cx="312138" cy="289141"/>
            </a:xfrm>
            <a:custGeom>
              <a:avLst/>
              <a:gdLst/>
              <a:ahLst/>
              <a:cxnLst/>
              <a:rect l="l" t="t" r="r" b="b"/>
              <a:pathLst>
                <a:path w="14591" h="13516" extrusionOk="0">
                  <a:moveTo>
                    <a:pt x="7286" y="1"/>
                  </a:moveTo>
                  <a:cubicBezTo>
                    <a:pt x="4061" y="1"/>
                    <a:pt x="1209" y="2316"/>
                    <a:pt x="638" y="5603"/>
                  </a:cubicBezTo>
                  <a:cubicBezTo>
                    <a:pt x="0" y="9281"/>
                    <a:pt x="2493" y="12776"/>
                    <a:pt x="6170" y="13415"/>
                  </a:cubicBezTo>
                  <a:cubicBezTo>
                    <a:pt x="6562" y="13483"/>
                    <a:pt x="6950" y="13515"/>
                    <a:pt x="7334" y="13515"/>
                  </a:cubicBezTo>
                  <a:cubicBezTo>
                    <a:pt x="10559" y="13515"/>
                    <a:pt x="13412" y="11197"/>
                    <a:pt x="13982" y="7883"/>
                  </a:cubicBezTo>
                  <a:cubicBezTo>
                    <a:pt x="14590" y="4205"/>
                    <a:pt x="12128" y="709"/>
                    <a:pt x="8450" y="101"/>
                  </a:cubicBezTo>
                  <a:cubicBezTo>
                    <a:pt x="8059" y="34"/>
                    <a:pt x="7670" y="1"/>
                    <a:pt x="7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687"/>
        <p:cNvGrpSpPr/>
        <p:nvPr/>
      </p:nvGrpSpPr>
      <p:grpSpPr>
        <a:xfrm>
          <a:off x="0" y="0"/>
          <a:ext cx="0" cy="0"/>
          <a:chOff x="0" y="0"/>
          <a:chExt cx="0" cy="0"/>
        </a:xfrm>
      </p:grpSpPr>
      <p:grpSp>
        <p:nvGrpSpPr>
          <p:cNvPr id="688" name="Google Shape;688;p26"/>
          <p:cNvGrpSpPr/>
          <p:nvPr/>
        </p:nvGrpSpPr>
        <p:grpSpPr>
          <a:xfrm>
            <a:off x="8354052" y="-352999"/>
            <a:ext cx="966498" cy="5668926"/>
            <a:chOff x="8354052" y="-352999"/>
            <a:chExt cx="966498" cy="5668926"/>
          </a:xfrm>
        </p:grpSpPr>
        <p:sp>
          <p:nvSpPr>
            <p:cNvPr id="689" name="Google Shape;689;p26"/>
            <p:cNvSpPr/>
            <p:nvPr/>
          </p:nvSpPr>
          <p:spPr>
            <a:xfrm rot="5400000">
              <a:off x="7661749" y="673930"/>
              <a:ext cx="2388276" cy="929324"/>
            </a:xfrm>
            <a:custGeom>
              <a:avLst/>
              <a:gdLst/>
              <a:ahLst/>
              <a:cxnLst/>
              <a:rect l="l" t="t" r="r" b="b"/>
              <a:pathLst>
                <a:path w="84198" h="84197" extrusionOk="0">
                  <a:moveTo>
                    <a:pt x="1" y="1"/>
                  </a:moveTo>
                  <a:lnTo>
                    <a:pt x="1" y="84197"/>
                  </a:lnTo>
                  <a:lnTo>
                    <a:pt x="84197" y="84197"/>
                  </a:lnTo>
                  <a:lnTo>
                    <a:pt x="841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6"/>
            <p:cNvSpPr/>
            <p:nvPr/>
          </p:nvSpPr>
          <p:spPr>
            <a:xfrm rot="5400000">
              <a:off x="8355797" y="-252543"/>
              <a:ext cx="794957" cy="794078"/>
            </a:xfrm>
            <a:custGeom>
              <a:avLst/>
              <a:gdLst/>
              <a:ahLst/>
              <a:cxnLst/>
              <a:rect l="l" t="t" r="r" b="b"/>
              <a:pathLst>
                <a:path w="28026" h="27995" extrusionOk="0">
                  <a:moveTo>
                    <a:pt x="0" y="0"/>
                  </a:moveTo>
                  <a:lnTo>
                    <a:pt x="0" y="27995"/>
                  </a:lnTo>
                  <a:lnTo>
                    <a:pt x="28025" y="27995"/>
                  </a:lnTo>
                  <a:lnTo>
                    <a:pt x="280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6"/>
            <p:cNvSpPr/>
            <p:nvPr/>
          </p:nvSpPr>
          <p:spPr>
            <a:xfrm rot="5400000">
              <a:off x="8356674" y="-353439"/>
              <a:ext cx="595778" cy="596658"/>
            </a:xfrm>
            <a:custGeom>
              <a:avLst/>
              <a:gdLst/>
              <a:ahLst/>
              <a:cxnLst/>
              <a:rect l="l" t="t" r="r" b="b"/>
              <a:pathLst>
                <a:path w="21004" h="21035" extrusionOk="0">
                  <a:moveTo>
                    <a:pt x="10517" y="1"/>
                  </a:moveTo>
                  <a:cubicBezTo>
                    <a:pt x="4712" y="1"/>
                    <a:pt x="0" y="4712"/>
                    <a:pt x="0" y="10518"/>
                  </a:cubicBezTo>
                  <a:cubicBezTo>
                    <a:pt x="0" y="16323"/>
                    <a:pt x="4712" y="21035"/>
                    <a:pt x="10487" y="21035"/>
                  </a:cubicBezTo>
                  <a:cubicBezTo>
                    <a:pt x="16293" y="21035"/>
                    <a:pt x="20973" y="16323"/>
                    <a:pt x="20973" y="10518"/>
                  </a:cubicBezTo>
                  <a:cubicBezTo>
                    <a:pt x="21004" y="4743"/>
                    <a:pt x="16293" y="31"/>
                    <a:pt x="10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6"/>
            <p:cNvSpPr/>
            <p:nvPr/>
          </p:nvSpPr>
          <p:spPr>
            <a:xfrm rot="5400000">
              <a:off x="8503647" y="93616"/>
              <a:ext cx="299222" cy="597509"/>
            </a:xfrm>
            <a:custGeom>
              <a:avLst/>
              <a:gdLst/>
              <a:ahLst/>
              <a:cxnLst/>
              <a:rect l="l" t="t" r="r" b="b"/>
              <a:pathLst>
                <a:path w="10549" h="21065" extrusionOk="0">
                  <a:moveTo>
                    <a:pt x="10548" y="0"/>
                  </a:moveTo>
                  <a:lnTo>
                    <a:pt x="5259" y="5259"/>
                  </a:lnTo>
                  <a:lnTo>
                    <a:pt x="1" y="10517"/>
                  </a:lnTo>
                  <a:lnTo>
                    <a:pt x="5259" y="15776"/>
                  </a:lnTo>
                  <a:lnTo>
                    <a:pt x="10548" y="21064"/>
                  </a:lnTo>
                  <a:lnTo>
                    <a:pt x="10548" y="10517"/>
                  </a:lnTo>
                  <a:lnTo>
                    <a:pt x="10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6"/>
            <p:cNvSpPr/>
            <p:nvPr/>
          </p:nvSpPr>
          <p:spPr>
            <a:xfrm rot="5400000">
              <a:off x="8454095" y="442368"/>
              <a:ext cx="596629" cy="795808"/>
            </a:xfrm>
            <a:custGeom>
              <a:avLst/>
              <a:gdLst/>
              <a:ahLst/>
              <a:cxnLst/>
              <a:rect l="l" t="t" r="r" b="b"/>
              <a:pathLst>
                <a:path w="21034" h="28056" extrusionOk="0">
                  <a:moveTo>
                    <a:pt x="0" y="0"/>
                  </a:moveTo>
                  <a:lnTo>
                    <a:pt x="0" y="28055"/>
                  </a:lnTo>
                  <a:lnTo>
                    <a:pt x="21034" y="28055"/>
                  </a:lnTo>
                  <a:lnTo>
                    <a:pt x="21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rot="5400000">
              <a:off x="8570049" y="812673"/>
              <a:ext cx="596629" cy="55198"/>
            </a:xfrm>
            <a:custGeom>
              <a:avLst/>
              <a:gdLst/>
              <a:ahLst/>
              <a:cxnLst/>
              <a:rect l="l" t="t" r="r" b="b"/>
              <a:pathLst>
                <a:path w="21034" h="1946" extrusionOk="0">
                  <a:moveTo>
                    <a:pt x="0" y="0"/>
                  </a:moveTo>
                  <a:lnTo>
                    <a:pt x="0" y="1945"/>
                  </a:lnTo>
                  <a:lnTo>
                    <a:pt x="21034" y="1945"/>
                  </a:lnTo>
                  <a:lnTo>
                    <a:pt x="210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6"/>
            <p:cNvSpPr/>
            <p:nvPr/>
          </p:nvSpPr>
          <p:spPr>
            <a:xfrm rot="5400000">
              <a:off x="8462290" y="812673"/>
              <a:ext cx="596629" cy="55198"/>
            </a:xfrm>
            <a:custGeom>
              <a:avLst/>
              <a:gdLst/>
              <a:ahLst/>
              <a:cxnLst/>
              <a:rect l="l" t="t" r="r" b="b"/>
              <a:pathLst>
                <a:path w="21034" h="1946" extrusionOk="0">
                  <a:moveTo>
                    <a:pt x="0" y="0"/>
                  </a:moveTo>
                  <a:lnTo>
                    <a:pt x="0" y="1946"/>
                  </a:lnTo>
                  <a:lnTo>
                    <a:pt x="21034" y="1946"/>
                  </a:lnTo>
                  <a:lnTo>
                    <a:pt x="210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6"/>
            <p:cNvSpPr/>
            <p:nvPr/>
          </p:nvSpPr>
          <p:spPr>
            <a:xfrm rot="5400000">
              <a:off x="8355381" y="812673"/>
              <a:ext cx="596629" cy="55198"/>
            </a:xfrm>
            <a:custGeom>
              <a:avLst/>
              <a:gdLst/>
              <a:ahLst/>
              <a:cxnLst/>
              <a:rect l="l" t="t" r="r" b="b"/>
              <a:pathLst>
                <a:path w="21034" h="1946" extrusionOk="0">
                  <a:moveTo>
                    <a:pt x="0" y="1"/>
                  </a:moveTo>
                  <a:lnTo>
                    <a:pt x="0" y="1946"/>
                  </a:lnTo>
                  <a:lnTo>
                    <a:pt x="21034" y="1946"/>
                  </a:lnTo>
                  <a:lnTo>
                    <a:pt x="210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6"/>
            <p:cNvSpPr/>
            <p:nvPr/>
          </p:nvSpPr>
          <p:spPr>
            <a:xfrm rot="5400000">
              <a:off x="8504087" y="392374"/>
              <a:ext cx="298343" cy="597509"/>
            </a:xfrm>
            <a:custGeom>
              <a:avLst/>
              <a:gdLst/>
              <a:ahLst/>
              <a:cxnLst/>
              <a:rect l="l" t="t" r="r" b="b"/>
              <a:pathLst>
                <a:path w="10518" h="21065" extrusionOk="0">
                  <a:moveTo>
                    <a:pt x="0" y="0"/>
                  </a:moveTo>
                  <a:lnTo>
                    <a:pt x="0" y="10517"/>
                  </a:lnTo>
                  <a:lnTo>
                    <a:pt x="0" y="21064"/>
                  </a:lnTo>
                  <a:lnTo>
                    <a:pt x="5259" y="15776"/>
                  </a:lnTo>
                  <a:lnTo>
                    <a:pt x="10517" y="10517"/>
                  </a:lnTo>
                  <a:lnTo>
                    <a:pt x="5259" y="525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6"/>
            <p:cNvSpPr/>
            <p:nvPr/>
          </p:nvSpPr>
          <p:spPr>
            <a:xfrm rot="5400000">
              <a:off x="8355355" y="1138566"/>
              <a:ext cx="596658" cy="596658"/>
            </a:xfrm>
            <a:custGeom>
              <a:avLst/>
              <a:gdLst/>
              <a:ahLst/>
              <a:cxnLst/>
              <a:rect l="l" t="t" r="r" b="b"/>
              <a:pathLst>
                <a:path w="21035" h="21035" extrusionOk="0">
                  <a:moveTo>
                    <a:pt x="1" y="0"/>
                  </a:moveTo>
                  <a:lnTo>
                    <a:pt x="1" y="21034"/>
                  </a:lnTo>
                  <a:lnTo>
                    <a:pt x="21035" y="21034"/>
                  </a:lnTo>
                  <a:lnTo>
                    <a:pt x="210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6"/>
            <p:cNvSpPr/>
            <p:nvPr/>
          </p:nvSpPr>
          <p:spPr>
            <a:xfrm rot="5400000">
              <a:off x="8603239" y="889834"/>
              <a:ext cx="298343" cy="795808"/>
            </a:xfrm>
            <a:custGeom>
              <a:avLst/>
              <a:gdLst/>
              <a:ahLst/>
              <a:cxnLst/>
              <a:rect l="l" t="t" r="r" b="b"/>
              <a:pathLst>
                <a:path w="10518" h="28056" extrusionOk="0">
                  <a:moveTo>
                    <a:pt x="1" y="0"/>
                  </a:moveTo>
                  <a:lnTo>
                    <a:pt x="1" y="28055"/>
                  </a:lnTo>
                  <a:lnTo>
                    <a:pt x="10518" y="28055"/>
                  </a:lnTo>
                  <a:lnTo>
                    <a:pt x="105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6"/>
            <p:cNvSpPr/>
            <p:nvPr/>
          </p:nvSpPr>
          <p:spPr>
            <a:xfrm rot="5400000">
              <a:off x="8802390" y="1288167"/>
              <a:ext cx="299222" cy="596658"/>
            </a:xfrm>
            <a:custGeom>
              <a:avLst/>
              <a:gdLst/>
              <a:ahLst/>
              <a:cxnLst/>
              <a:rect l="l" t="t" r="r" b="b"/>
              <a:pathLst>
                <a:path w="10549" h="21035" extrusionOk="0">
                  <a:moveTo>
                    <a:pt x="10548" y="0"/>
                  </a:moveTo>
                  <a:cubicBezTo>
                    <a:pt x="4712" y="0"/>
                    <a:pt x="1" y="4712"/>
                    <a:pt x="1" y="10517"/>
                  </a:cubicBezTo>
                  <a:cubicBezTo>
                    <a:pt x="1" y="16323"/>
                    <a:pt x="4712" y="21034"/>
                    <a:pt x="10548" y="21034"/>
                  </a:cubicBezTo>
                  <a:lnTo>
                    <a:pt x="10548" y="16262"/>
                  </a:lnTo>
                  <a:cubicBezTo>
                    <a:pt x="7387" y="16201"/>
                    <a:pt x="4803" y="13678"/>
                    <a:pt x="4803" y="10517"/>
                  </a:cubicBezTo>
                  <a:cubicBezTo>
                    <a:pt x="4803" y="7356"/>
                    <a:pt x="7387" y="4773"/>
                    <a:pt x="10548" y="4773"/>
                  </a:cubicBezTo>
                  <a:lnTo>
                    <a:pt x="105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6"/>
            <p:cNvSpPr/>
            <p:nvPr/>
          </p:nvSpPr>
          <p:spPr>
            <a:xfrm rot="5400000">
              <a:off x="8354931" y="1735658"/>
              <a:ext cx="794957" cy="795808"/>
            </a:xfrm>
            <a:custGeom>
              <a:avLst/>
              <a:gdLst/>
              <a:ahLst/>
              <a:cxnLst/>
              <a:rect l="l" t="t" r="r" b="b"/>
              <a:pathLst>
                <a:path w="28026" h="28056" extrusionOk="0">
                  <a:moveTo>
                    <a:pt x="0" y="0"/>
                  </a:moveTo>
                  <a:lnTo>
                    <a:pt x="0" y="28055"/>
                  </a:lnTo>
                  <a:lnTo>
                    <a:pt x="28025" y="28055"/>
                  </a:lnTo>
                  <a:lnTo>
                    <a:pt x="28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6"/>
            <p:cNvSpPr/>
            <p:nvPr/>
          </p:nvSpPr>
          <p:spPr>
            <a:xfrm rot="5400000">
              <a:off x="8704117" y="1885669"/>
              <a:ext cx="198328" cy="297464"/>
            </a:xfrm>
            <a:custGeom>
              <a:avLst/>
              <a:gdLst/>
              <a:ahLst/>
              <a:cxnLst/>
              <a:rect l="l" t="t" r="r" b="b"/>
              <a:pathLst>
                <a:path w="6992" h="10487" extrusionOk="0">
                  <a:moveTo>
                    <a:pt x="1" y="0"/>
                  </a:moveTo>
                  <a:lnTo>
                    <a:pt x="1" y="5259"/>
                  </a:lnTo>
                  <a:lnTo>
                    <a:pt x="1" y="10487"/>
                  </a:lnTo>
                  <a:lnTo>
                    <a:pt x="3496" y="7873"/>
                  </a:lnTo>
                  <a:lnTo>
                    <a:pt x="6992" y="5259"/>
                  </a:lnTo>
                  <a:lnTo>
                    <a:pt x="3496" y="261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6"/>
            <p:cNvSpPr/>
            <p:nvPr/>
          </p:nvSpPr>
          <p:spPr>
            <a:xfrm rot="5400000">
              <a:off x="8704117" y="2084851"/>
              <a:ext cx="198328" cy="297464"/>
            </a:xfrm>
            <a:custGeom>
              <a:avLst/>
              <a:gdLst/>
              <a:ahLst/>
              <a:cxnLst/>
              <a:rect l="l" t="t" r="r" b="b"/>
              <a:pathLst>
                <a:path w="6992" h="10487" extrusionOk="0">
                  <a:moveTo>
                    <a:pt x="0" y="0"/>
                  </a:moveTo>
                  <a:lnTo>
                    <a:pt x="0" y="5259"/>
                  </a:lnTo>
                  <a:lnTo>
                    <a:pt x="0" y="10487"/>
                  </a:lnTo>
                  <a:lnTo>
                    <a:pt x="3496" y="7873"/>
                  </a:lnTo>
                  <a:lnTo>
                    <a:pt x="6991" y="5259"/>
                  </a:lnTo>
                  <a:lnTo>
                    <a:pt x="3496" y="261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6"/>
            <p:cNvSpPr/>
            <p:nvPr/>
          </p:nvSpPr>
          <p:spPr>
            <a:xfrm rot="5400000">
              <a:off x="8704117" y="1686515"/>
              <a:ext cx="198328" cy="297464"/>
            </a:xfrm>
            <a:custGeom>
              <a:avLst/>
              <a:gdLst/>
              <a:ahLst/>
              <a:cxnLst/>
              <a:rect l="l" t="t" r="r" b="b"/>
              <a:pathLst>
                <a:path w="6992" h="10487" extrusionOk="0">
                  <a:moveTo>
                    <a:pt x="0" y="0"/>
                  </a:moveTo>
                  <a:lnTo>
                    <a:pt x="0" y="5259"/>
                  </a:lnTo>
                  <a:lnTo>
                    <a:pt x="0" y="10487"/>
                  </a:lnTo>
                  <a:lnTo>
                    <a:pt x="3496" y="7873"/>
                  </a:lnTo>
                  <a:lnTo>
                    <a:pt x="6991" y="5259"/>
                  </a:lnTo>
                  <a:lnTo>
                    <a:pt x="3496" y="261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6"/>
            <p:cNvSpPr/>
            <p:nvPr/>
          </p:nvSpPr>
          <p:spPr>
            <a:xfrm rot="5400000">
              <a:off x="7657941" y="3624775"/>
              <a:ext cx="2388276" cy="597378"/>
            </a:xfrm>
            <a:custGeom>
              <a:avLst/>
              <a:gdLst/>
              <a:ahLst/>
              <a:cxnLst/>
              <a:rect l="l" t="t" r="r" b="b"/>
              <a:pathLst>
                <a:path w="84198" h="84197" extrusionOk="0">
                  <a:moveTo>
                    <a:pt x="1" y="1"/>
                  </a:moveTo>
                  <a:lnTo>
                    <a:pt x="1" y="84197"/>
                  </a:lnTo>
                  <a:lnTo>
                    <a:pt x="84197" y="84197"/>
                  </a:lnTo>
                  <a:lnTo>
                    <a:pt x="84197" y="1"/>
                  </a:lnTo>
                  <a:close/>
                </a:path>
              </a:pathLst>
            </a:custGeom>
            <a:solidFill>
              <a:srgbClr val="1C7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6"/>
            <p:cNvSpPr/>
            <p:nvPr/>
          </p:nvSpPr>
          <p:spPr>
            <a:xfrm rot="5400000">
              <a:off x="8453642" y="3823863"/>
              <a:ext cx="596658" cy="795837"/>
            </a:xfrm>
            <a:custGeom>
              <a:avLst/>
              <a:gdLst/>
              <a:ahLst/>
              <a:cxnLst/>
              <a:rect l="l" t="t" r="r" b="b"/>
              <a:pathLst>
                <a:path w="21035" h="28057" extrusionOk="0">
                  <a:moveTo>
                    <a:pt x="1" y="1"/>
                  </a:moveTo>
                  <a:lnTo>
                    <a:pt x="1" y="28056"/>
                  </a:lnTo>
                  <a:lnTo>
                    <a:pt x="21035" y="28056"/>
                  </a:lnTo>
                  <a:lnTo>
                    <a:pt x="21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6"/>
            <p:cNvSpPr/>
            <p:nvPr/>
          </p:nvSpPr>
          <p:spPr>
            <a:xfrm rot="5400000">
              <a:off x="8701509" y="4072614"/>
              <a:ext cx="299222" cy="597537"/>
            </a:xfrm>
            <a:custGeom>
              <a:avLst/>
              <a:gdLst/>
              <a:ahLst/>
              <a:cxnLst/>
              <a:rect l="l" t="t" r="r" b="b"/>
              <a:pathLst>
                <a:path w="10549" h="21066" extrusionOk="0">
                  <a:moveTo>
                    <a:pt x="1" y="1"/>
                  </a:moveTo>
                  <a:lnTo>
                    <a:pt x="1" y="21065"/>
                  </a:lnTo>
                  <a:lnTo>
                    <a:pt x="10548" y="21065"/>
                  </a:lnTo>
                  <a:lnTo>
                    <a:pt x="10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6"/>
            <p:cNvSpPr/>
            <p:nvPr/>
          </p:nvSpPr>
          <p:spPr>
            <a:xfrm rot="5400000">
              <a:off x="8538138" y="4223700"/>
              <a:ext cx="326793" cy="297067"/>
            </a:xfrm>
            <a:custGeom>
              <a:avLst/>
              <a:gdLst/>
              <a:ahLst/>
              <a:cxnLst/>
              <a:rect l="l" t="t" r="r" b="b"/>
              <a:pathLst>
                <a:path w="11521" h="10473" extrusionOk="0">
                  <a:moveTo>
                    <a:pt x="5757" y="1"/>
                  </a:moveTo>
                  <a:cubicBezTo>
                    <a:pt x="4416" y="1"/>
                    <a:pt x="3071" y="510"/>
                    <a:pt x="2037" y="1528"/>
                  </a:cubicBezTo>
                  <a:cubicBezTo>
                    <a:pt x="1" y="3565"/>
                    <a:pt x="1" y="6908"/>
                    <a:pt x="2037" y="8945"/>
                  </a:cubicBezTo>
                  <a:cubicBezTo>
                    <a:pt x="3071" y="9963"/>
                    <a:pt x="4416" y="10472"/>
                    <a:pt x="5757" y="10472"/>
                  </a:cubicBezTo>
                  <a:cubicBezTo>
                    <a:pt x="7098" y="10472"/>
                    <a:pt x="8436" y="9963"/>
                    <a:pt x="9454" y="8945"/>
                  </a:cubicBezTo>
                  <a:cubicBezTo>
                    <a:pt x="11521" y="6908"/>
                    <a:pt x="11521" y="3565"/>
                    <a:pt x="9454" y="1528"/>
                  </a:cubicBezTo>
                  <a:cubicBezTo>
                    <a:pt x="8436" y="510"/>
                    <a:pt x="7098" y="1"/>
                    <a:pt x="5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6"/>
            <p:cNvSpPr/>
            <p:nvPr/>
          </p:nvSpPr>
          <p:spPr>
            <a:xfrm rot="5400000">
              <a:off x="8721790" y="3793700"/>
              <a:ext cx="60361" cy="795837"/>
            </a:xfrm>
            <a:custGeom>
              <a:avLst/>
              <a:gdLst/>
              <a:ahLst/>
              <a:cxnLst/>
              <a:rect l="l" t="t" r="r" b="b"/>
              <a:pathLst>
                <a:path w="2128" h="28057" extrusionOk="0">
                  <a:moveTo>
                    <a:pt x="0" y="1"/>
                  </a:moveTo>
                  <a:lnTo>
                    <a:pt x="0" y="28056"/>
                  </a:lnTo>
                  <a:lnTo>
                    <a:pt x="2128" y="28056"/>
                  </a:lnTo>
                  <a:lnTo>
                    <a:pt x="21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6"/>
            <p:cNvSpPr/>
            <p:nvPr/>
          </p:nvSpPr>
          <p:spPr>
            <a:xfrm rot="5400000">
              <a:off x="8721776" y="3675572"/>
              <a:ext cx="60389" cy="795837"/>
            </a:xfrm>
            <a:custGeom>
              <a:avLst/>
              <a:gdLst/>
              <a:ahLst/>
              <a:cxnLst/>
              <a:rect l="l" t="t" r="r" b="b"/>
              <a:pathLst>
                <a:path w="2129" h="28057" extrusionOk="0">
                  <a:moveTo>
                    <a:pt x="1" y="1"/>
                  </a:moveTo>
                  <a:lnTo>
                    <a:pt x="1" y="28056"/>
                  </a:lnTo>
                  <a:lnTo>
                    <a:pt x="2129" y="28056"/>
                  </a:lnTo>
                  <a:lnTo>
                    <a:pt x="2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6"/>
            <p:cNvSpPr/>
            <p:nvPr/>
          </p:nvSpPr>
          <p:spPr>
            <a:xfrm rot="5400000">
              <a:off x="8721776" y="3555728"/>
              <a:ext cx="60389" cy="795837"/>
            </a:xfrm>
            <a:custGeom>
              <a:avLst/>
              <a:gdLst/>
              <a:ahLst/>
              <a:cxnLst/>
              <a:rect l="l" t="t" r="r" b="b"/>
              <a:pathLst>
                <a:path w="2129" h="28057" extrusionOk="0">
                  <a:moveTo>
                    <a:pt x="1" y="1"/>
                  </a:moveTo>
                  <a:lnTo>
                    <a:pt x="1" y="28056"/>
                  </a:lnTo>
                  <a:lnTo>
                    <a:pt x="2129" y="28056"/>
                  </a:lnTo>
                  <a:lnTo>
                    <a:pt x="21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6"/>
            <p:cNvSpPr/>
            <p:nvPr/>
          </p:nvSpPr>
          <p:spPr>
            <a:xfrm rot="5400000">
              <a:off x="8552806" y="3326389"/>
              <a:ext cx="596629" cy="597537"/>
            </a:xfrm>
            <a:custGeom>
              <a:avLst/>
              <a:gdLst/>
              <a:ahLst/>
              <a:cxnLst/>
              <a:rect l="l" t="t" r="r" b="b"/>
              <a:pathLst>
                <a:path w="21034" h="21066" extrusionOk="0">
                  <a:moveTo>
                    <a:pt x="0" y="1"/>
                  </a:moveTo>
                  <a:lnTo>
                    <a:pt x="0" y="21065"/>
                  </a:lnTo>
                  <a:lnTo>
                    <a:pt x="21034" y="21065"/>
                  </a:lnTo>
                  <a:lnTo>
                    <a:pt x="210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6"/>
            <p:cNvSpPr/>
            <p:nvPr/>
          </p:nvSpPr>
          <p:spPr>
            <a:xfrm rot="5400000">
              <a:off x="8403206" y="3475986"/>
              <a:ext cx="596629" cy="298343"/>
            </a:xfrm>
            <a:custGeom>
              <a:avLst/>
              <a:gdLst/>
              <a:ahLst/>
              <a:cxnLst/>
              <a:rect l="l" t="t" r="r" b="b"/>
              <a:pathLst>
                <a:path w="21034" h="10518" extrusionOk="0">
                  <a:moveTo>
                    <a:pt x="10517" y="0"/>
                  </a:moveTo>
                  <a:lnTo>
                    <a:pt x="5259" y="5289"/>
                  </a:lnTo>
                  <a:lnTo>
                    <a:pt x="0" y="10517"/>
                  </a:lnTo>
                  <a:lnTo>
                    <a:pt x="21034" y="10517"/>
                  </a:lnTo>
                  <a:lnTo>
                    <a:pt x="15806" y="5289"/>
                  </a:lnTo>
                  <a:lnTo>
                    <a:pt x="105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6"/>
            <p:cNvSpPr/>
            <p:nvPr/>
          </p:nvSpPr>
          <p:spPr>
            <a:xfrm rot="5400000">
              <a:off x="8851106" y="3326403"/>
              <a:ext cx="298343" cy="299222"/>
            </a:xfrm>
            <a:custGeom>
              <a:avLst/>
              <a:gdLst/>
              <a:ahLst/>
              <a:cxnLst/>
              <a:rect l="l" t="t" r="r" b="b"/>
              <a:pathLst>
                <a:path w="10518" h="10549" extrusionOk="0">
                  <a:moveTo>
                    <a:pt x="0" y="1"/>
                  </a:moveTo>
                  <a:lnTo>
                    <a:pt x="0" y="10548"/>
                  </a:lnTo>
                  <a:lnTo>
                    <a:pt x="10517" y="10548"/>
                  </a:lnTo>
                  <a:lnTo>
                    <a:pt x="10517" y="1"/>
                  </a:lnTo>
                  <a:close/>
                </a:path>
              </a:pathLst>
            </a:custGeom>
            <a:solidFill>
              <a:srgbClr val="F5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6"/>
            <p:cNvSpPr/>
            <p:nvPr/>
          </p:nvSpPr>
          <p:spPr>
            <a:xfrm rot="5400000">
              <a:off x="8851106" y="3326403"/>
              <a:ext cx="298343" cy="299222"/>
            </a:xfrm>
            <a:custGeom>
              <a:avLst/>
              <a:gdLst/>
              <a:ahLst/>
              <a:cxnLst/>
              <a:rect l="l" t="t" r="r" b="b"/>
              <a:pathLst>
                <a:path w="10518" h="10549" extrusionOk="0">
                  <a:moveTo>
                    <a:pt x="10517" y="1"/>
                  </a:moveTo>
                  <a:cubicBezTo>
                    <a:pt x="4711" y="1"/>
                    <a:pt x="0" y="4712"/>
                    <a:pt x="0" y="10548"/>
                  </a:cubicBezTo>
                  <a:lnTo>
                    <a:pt x="10517" y="10548"/>
                  </a:lnTo>
                  <a:lnTo>
                    <a:pt x="10517" y="1"/>
                  </a:lnTo>
                  <a:close/>
                </a:path>
              </a:pathLst>
            </a:custGeom>
            <a:solidFill>
              <a:srgbClr val="232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6"/>
            <p:cNvSpPr/>
            <p:nvPr/>
          </p:nvSpPr>
          <p:spPr>
            <a:xfrm rot="5400000">
              <a:off x="8851120" y="3624708"/>
              <a:ext cx="298315" cy="299222"/>
            </a:xfrm>
            <a:custGeom>
              <a:avLst/>
              <a:gdLst/>
              <a:ahLst/>
              <a:cxnLst/>
              <a:rect l="l" t="t" r="r" b="b"/>
              <a:pathLst>
                <a:path w="10517" h="10549" extrusionOk="0">
                  <a:moveTo>
                    <a:pt x="0" y="1"/>
                  </a:moveTo>
                  <a:lnTo>
                    <a:pt x="0" y="10548"/>
                  </a:lnTo>
                  <a:lnTo>
                    <a:pt x="10517" y="10548"/>
                  </a:lnTo>
                  <a:lnTo>
                    <a:pt x="105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6"/>
            <p:cNvSpPr/>
            <p:nvPr/>
          </p:nvSpPr>
          <p:spPr>
            <a:xfrm rot="5400000">
              <a:off x="8851120" y="3624708"/>
              <a:ext cx="298315" cy="299222"/>
            </a:xfrm>
            <a:custGeom>
              <a:avLst/>
              <a:gdLst/>
              <a:ahLst/>
              <a:cxnLst/>
              <a:rect l="l" t="t" r="r" b="b"/>
              <a:pathLst>
                <a:path w="10517" h="10549" extrusionOk="0">
                  <a:moveTo>
                    <a:pt x="10517" y="1"/>
                  </a:moveTo>
                  <a:cubicBezTo>
                    <a:pt x="4711" y="1"/>
                    <a:pt x="0" y="4712"/>
                    <a:pt x="0" y="10548"/>
                  </a:cubicBezTo>
                  <a:lnTo>
                    <a:pt x="10517" y="10548"/>
                  </a:lnTo>
                  <a:lnTo>
                    <a:pt x="105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6"/>
            <p:cNvSpPr/>
            <p:nvPr/>
          </p:nvSpPr>
          <p:spPr>
            <a:xfrm rot="5400000">
              <a:off x="8354492" y="4520529"/>
              <a:ext cx="794957" cy="795837"/>
            </a:xfrm>
            <a:custGeom>
              <a:avLst/>
              <a:gdLst/>
              <a:ahLst/>
              <a:cxnLst/>
              <a:rect l="l" t="t" r="r" b="b"/>
              <a:pathLst>
                <a:path w="28026" h="28057" extrusionOk="0">
                  <a:moveTo>
                    <a:pt x="0" y="1"/>
                  </a:moveTo>
                  <a:lnTo>
                    <a:pt x="0" y="28056"/>
                  </a:lnTo>
                  <a:lnTo>
                    <a:pt x="28025" y="28056"/>
                  </a:lnTo>
                  <a:lnTo>
                    <a:pt x="28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6"/>
            <p:cNvSpPr/>
            <p:nvPr/>
          </p:nvSpPr>
          <p:spPr>
            <a:xfrm rot="5400000">
              <a:off x="8354931" y="4520969"/>
              <a:ext cx="794957" cy="794957"/>
            </a:xfrm>
            <a:custGeom>
              <a:avLst/>
              <a:gdLst/>
              <a:ahLst/>
              <a:cxnLst/>
              <a:rect l="l" t="t" r="r" b="b"/>
              <a:pathLst>
                <a:path w="28026" h="28026" extrusionOk="0">
                  <a:moveTo>
                    <a:pt x="0" y="1"/>
                  </a:moveTo>
                  <a:lnTo>
                    <a:pt x="0" y="62"/>
                  </a:lnTo>
                  <a:lnTo>
                    <a:pt x="28025" y="28026"/>
                  </a:lnTo>
                  <a:lnTo>
                    <a:pt x="28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6"/>
            <p:cNvSpPr/>
            <p:nvPr/>
          </p:nvSpPr>
          <p:spPr>
            <a:xfrm rot="5400000">
              <a:off x="8354931" y="2531903"/>
              <a:ext cx="794957" cy="794957"/>
            </a:xfrm>
            <a:custGeom>
              <a:avLst/>
              <a:gdLst/>
              <a:ahLst/>
              <a:cxnLst/>
              <a:rect l="l" t="t" r="r" b="b"/>
              <a:pathLst>
                <a:path w="28026" h="28026" extrusionOk="0">
                  <a:moveTo>
                    <a:pt x="0" y="1"/>
                  </a:moveTo>
                  <a:lnTo>
                    <a:pt x="0" y="28026"/>
                  </a:lnTo>
                  <a:lnTo>
                    <a:pt x="28025" y="28026"/>
                  </a:lnTo>
                  <a:lnTo>
                    <a:pt x="28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6"/>
            <p:cNvSpPr/>
            <p:nvPr/>
          </p:nvSpPr>
          <p:spPr>
            <a:xfrm rot="5400000">
              <a:off x="8851106" y="2728886"/>
              <a:ext cx="298343" cy="299222"/>
            </a:xfrm>
            <a:custGeom>
              <a:avLst/>
              <a:gdLst/>
              <a:ahLst/>
              <a:cxnLst/>
              <a:rect l="l" t="t" r="r" b="b"/>
              <a:pathLst>
                <a:path w="10518" h="10549" extrusionOk="0">
                  <a:moveTo>
                    <a:pt x="1" y="1"/>
                  </a:moveTo>
                  <a:lnTo>
                    <a:pt x="10518" y="10548"/>
                  </a:lnTo>
                  <a:lnTo>
                    <a:pt x="10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6"/>
            <p:cNvSpPr/>
            <p:nvPr/>
          </p:nvSpPr>
          <p:spPr>
            <a:xfrm rot="5400000">
              <a:off x="8205332" y="2681500"/>
              <a:ext cx="794957" cy="495763"/>
            </a:xfrm>
            <a:custGeom>
              <a:avLst/>
              <a:gdLst/>
              <a:ahLst/>
              <a:cxnLst/>
              <a:rect l="l" t="t" r="r" b="b"/>
              <a:pathLst>
                <a:path w="28026" h="17478" extrusionOk="0">
                  <a:moveTo>
                    <a:pt x="0" y="0"/>
                  </a:moveTo>
                  <a:lnTo>
                    <a:pt x="0" y="17478"/>
                  </a:lnTo>
                  <a:lnTo>
                    <a:pt x="28025" y="17478"/>
                  </a:lnTo>
                  <a:lnTo>
                    <a:pt x="28025" y="5319"/>
                  </a:lnTo>
                  <a:cubicBezTo>
                    <a:pt x="28025" y="2401"/>
                    <a:pt x="25624" y="0"/>
                    <a:pt x="22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6"/>
            <p:cNvSpPr/>
            <p:nvPr/>
          </p:nvSpPr>
          <p:spPr>
            <a:xfrm rot="5400000">
              <a:off x="8850666" y="3027645"/>
              <a:ext cx="299222" cy="299222"/>
            </a:xfrm>
            <a:custGeom>
              <a:avLst/>
              <a:gdLst/>
              <a:ahLst/>
              <a:cxnLst/>
              <a:rect l="l" t="t" r="r" b="b"/>
              <a:pathLst>
                <a:path w="10549" h="10549" extrusionOk="0">
                  <a:moveTo>
                    <a:pt x="1" y="1"/>
                  </a:moveTo>
                  <a:lnTo>
                    <a:pt x="10548" y="10548"/>
                  </a:lnTo>
                  <a:lnTo>
                    <a:pt x="10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Anton"/>
              <a:buNone/>
              <a:defRPr sz="3000">
                <a:solidFill>
                  <a:schemeClr val="lt1"/>
                </a:solidFill>
                <a:latin typeface="Anton"/>
                <a:ea typeface="Anton"/>
                <a:cs typeface="Anton"/>
                <a:sym typeface="Anton"/>
              </a:defRPr>
            </a:lvl1pPr>
            <a:lvl2pPr lvl="1" rtl="0">
              <a:spcBef>
                <a:spcPts val="0"/>
              </a:spcBef>
              <a:spcAft>
                <a:spcPts val="0"/>
              </a:spcAft>
              <a:buClr>
                <a:schemeClr val="lt1"/>
              </a:buClr>
              <a:buSzPts val="3000"/>
              <a:buFont typeface="Anton"/>
              <a:buNone/>
              <a:defRPr sz="3000">
                <a:solidFill>
                  <a:schemeClr val="lt1"/>
                </a:solidFill>
                <a:latin typeface="Anton"/>
                <a:ea typeface="Anton"/>
                <a:cs typeface="Anton"/>
                <a:sym typeface="Anton"/>
              </a:defRPr>
            </a:lvl2pPr>
            <a:lvl3pPr lvl="2" rtl="0">
              <a:spcBef>
                <a:spcPts val="0"/>
              </a:spcBef>
              <a:spcAft>
                <a:spcPts val="0"/>
              </a:spcAft>
              <a:buClr>
                <a:schemeClr val="lt1"/>
              </a:buClr>
              <a:buSzPts val="3000"/>
              <a:buFont typeface="Anton"/>
              <a:buNone/>
              <a:defRPr sz="3000">
                <a:solidFill>
                  <a:schemeClr val="lt1"/>
                </a:solidFill>
                <a:latin typeface="Anton"/>
                <a:ea typeface="Anton"/>
                <a:cs typeface="Anton"/>
                <a:sym typeface="Anton"/>
              </a:defRPr>
            </a:lvl3pPr>
            <a:lvl4pPr lvl="3" rtl="0">
              <a:spcBef>
                <a:spcPts val="0"/>
              </a:spcBef>
              <a:spcAft>
                <a:spcPts val="0"/>
              </a:spcAft>
              <a:buClr>
                <a:schemeClr val="lt1"/>
              </a:buClr>
              <a:buSzPts val="3000"/>
              <a:buFont typeface="Anton"/>
              <a:buNone/>
              <a:defRPr sz="3000">
                <a:solidFill>
                  <a:schemeClr val="lt1"/>
                </a:solidFill>
                <a:latin typeface="Anton"/>
                <a:ea typeface="Anton"/>
                <a:cs typeface="Anton"/>
                <a:sym typeface="Anton"/>
              </a:defRPr>
            </a:lvl4pPr>
            <a:lvl5pPr lvl="4" rtl="0">
              <a:spcBef>
                <a:spcPts val="0"/>
              </a:spcBef>
              <a:spcAft>
                <a:spcPts val="0"/>
              </a:spcAft>
              <a:buClr>
                <a:schemeClr val="lt1"/>
              </a:buClr>
              <a:buSzPts val="3000"/>
              <a:buFont typeface="Anton"/>
              <a:buNone/>
              <a:defRPr sz="3000">
                <a:solidFill>
                  <a:schemeClr val="lt1"/>
                </a:solidFill>
                <a:latin typeface="Anton"/>
                <a:ea typeface="Anton"/>
                <a:cs typeface="Anton"/>
                <a:sym typeface="Anton"/>
              </a:defRPr>
            </a:lvl5pPr>
            <a:lvl6pPr lvl="5" rtl="0">
              <a:spcBef>
                <a:spcPts val="0"/>
              </a:spcBef>
              <a:spcAft>
                <a:spcPts val="0"/>
              </a:spcAft>
              <a:buClr>
                <a:schemeClr val="lt1"/>
              </a:buClr>
              <a:buSzPts val="3000"/>
              <a:buFont typeface="Anton"/>
              <a:buNone/>
              <a:defRPr sz="3000">
                <a:solidFill>
                  <a:schemeClr val="lt1"/>
                </a:solidFill>
                <a:latin typeface="Anton"/>
                <a:ea typeface="Anton"/>
                <a:cs typeface="Anton"/>
                <a:sym typeface="Anton"/>
              </a:defRPr>
            </a:lvl6pPr>
            <a:lvl7pPr lvl="6" rtl="0">
              <a:spcBef>
                <a:spcPts val="0"/>
              </a:spcBef>
              <a:spcAft>
                <a:spcPts val="0"/>
              </a:spcAft>
              <a:buClr>
                <a:schemeClr val="lt1"/>
              </a:buClr>
              <a:buSzPts val="3000"/>
              <a:buFont typeface="Anton"/>
              <a:buNone/>
              <a:defRPr sz="3000">
                <a:solidFill>
                  <a:schemeClr val="lt1"/>
                </a:solidFill>
                <a:latin typeface="Anton"/>
                <a:ea typeface="Anton"/>
                <a:cs typeface="Anton"/>
                <a:sym typeface="Anton"/>
              </a:defRPr>
            </a:lvl7pPr>
            <a:lvl8pPr lvl="7" rtl="0">
              <a:spcBef>
                <a:spcPts val="0"/>
              </a:spcBef>
              <a:spcAft>
                <a:spcPts val="0"/>
              </a:spcAft>
              <a:buClr>
                <a:schemeClr val="lt1"/>
              </a:buClr>
              <a:buSzPts val="3000"/>
              <a:buFont typeface="Anton"/>
              <a:buNone/>
              <a:defRPr sz="3000">
                <a:solidFill>
                  <a:schemeClr val="lt1"/>
                </a:solidFill>
                <a:latin typeface="Anton"/>
                <a:ea typeface="Anton"/>
                <a:cs typeface="Anton"/>
                <a:sym typeface="Anton"/>
              </a:defRPr>
            </a:lvl8pPr>
            <a:lvl9pPr lvl="8" rtl="0">
              <a:spcBef>
                <a:spcPts val="0"/>
              </a:spcBef>
              <a:spcAft>
                <a:spcPts val="0"/>
              </a:spcAft>
              <a:buClr>
                <a:schemeClr val="lt1"/>
              </a:buClr>
              <a:buSzPts val="3000"/>
              <a:buFont typeface="Anton"/>
              <a:buNone/>
              <a:defRPr sz="3000">
                <a:solidFill>
                  <a:schemeClr val="lt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marL="914400" lvl="1"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2pPr>
            <a:lvl3pPr marL="1371600" lvl="2"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3pPr>
            <a:lvl4pPr marL="1828800" lvl="3"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4pPr>
            <a:lvl5pPr marL="2286000" lvl="4"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2743200" lvl="5"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6pPr>
            <a:lvl7pPr marL="3200400" lvl="6"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7pPr>
            <a:lvl8pPr marL="3657600" lvl="7"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8pPr>
            <a:lvl9pPr marL="4114800" lvl="8" indent="-317500">
              <a:lnSpc>
                <a:spcPct val="115000"/>
              </a:lnSpc>
              <a:spcBef>
                <a:spcPts val="1600"/>
              </a:spcBef>
              <a:spcAft>
                <a:spcPts val="1600"/>
              </a:spcAft>
              <a:buClr>
                <a:schemeClr val="lt1"/>
              </a:buClr>
              <a:buSzPts val="1400"/>
              <a:buFont typeface="Roboto"/>
              <a:buChar char="■"/>
              <a:defRPr>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60" r:id="rId6"/>
    <p:sldLayoutId id="2147483663" r:id="rId7"/>
    <p:sldLayoutId id="2147483671" r:id="rId8"/>
    <p:sldLayoutId id="214748367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ode/jamestollefson/modeling-the-business-cost-of-retention/data"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7" name="Google Shape;737;p30"/>
          <p:cNvSpPr/>
          <p:nvPr/>
        </p:nvSpPr>
        <p:spPr>
          <a:xfrm>
            <a:off x="1499779" y="2422518"/>
            <a:ext cx="3072221"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txBox="1">
            <a:spLocks noGrp="1"/>
          </p:cNvSpPr>
          <p:nvPr>
            <p:ph type="ctrTitle"/>
          </p:nvPr>
        </p:nvSpPr>
        <p:spPr>
          <a:xfrm>
            <a:off x="1" y="574686"/>
            <a:ext cx="6165272" cy="5217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latin typeface="Lexend Deca" pitchFamily="2" charset="0"/>
              </a:rPr>
              <a:t>BÁO CÁO CUỐI KÌ MÔN KHAI THÁC DỮ LIỆU</a:t>
            </a:r>
            <a:endParaRPr sz="1200" b="1">
              <a:latin typeface="Lexend Deca" pitchFamily="2" charset="0"/>
            </a:endParaRPr>
          </a:p>
        </p:txBody>
      </p:sp>
      <p:sp>
        <p:nvSpPr>
          <p:cNvPr id="8" name="Google Shape;735;p30">
            <a:extLst>
              <a:ext uri="{FF2B5EF4-FFF2-40B4-BE49-F238E27FC236}">
                <a16:creationId xmlns:a16="http://schemas.microsoft.com/office/drawing/2014/main" id="{1FA4958A-FD41-2C96-7F9B-6FD3049CF671}"/>
              </a:ext>
            </a:extLst>
          </p:cNvPr>
          <p:cNvSpPr txBox="1">
            <a:spLocks/>
          </p:cNvSpPr>
          <p:nvPr/>
        </p:nvSpPr>
        <p:spPr>
          <a:xfrm>
            <a:off x="-9314" y="1045578"/>
            <a:ext cx="6165271" cy="12538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5200"/>
              <a:buFont typeface="Anton"/>
              <a:buNone/>
              <a:defRPr sz="5400" b="0" i="0" u="none" strike="noStrike" cap="none">
                <a:solidFill>
                  <a:schemeClr val="lt1"/>
                </a:solidFill>
                <a:latin typeface="Anton"/>
                <a:ea typeface="Anton"/>
                <a:cs typeface="Anton"/>
                <a:sym typeface="Anton"/>
              </a:defRPr>
            </a:lvl1pPr>
            <a:lvl2pPr marR="0" lvl="1"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9pPr>
          </a:lstStyle>
          <a:p>
            <a:pPr algn="ctr">
              <a:lnSpc>
                <a:spcPct val="150000"/>
              </a:lnSpc>
            </a:pPr>
            <a:r>
              <a:rPr lang="vi-VN" sz="2000" b="1">
                <a:latin typeface="Lexend Deca" pitchFamily="2" charset="0"/>
              </a:rPr>
              <a:t>CHỦ ĐỀ </a:t>
            </a:r>
          </a:p>
          <a:p>
            <a:pPr algn="ctr">
              <a:lnSpc>
                <a:spcPct val="150000"/>
              </a:lnSpc>
            </a:pPr>
            <a:r>
              <a:rPr lang="en-US" sz="2000" b="1">
                <a:solidFill>
                  <a:srgbClr val="7030A0"/>
                </a:solidFill>
                <a:latin typeface="Lexend Deca" pitchFamily="2" charset="0"/>
              </a:rPr>
              <a:t>DỰ ĐOÁN KHẢ NĂNG CHẤP DỨT </a:t>
            </a:r>
          </a:p>
          <a:p>
            <a:pPr algn="ctr">
              <a:lnSpc>
                <a:spcPct val="150000"/>
              </a:lnSpc>
            </a:pPr>
            <a:r>
              <a:rPr lang="en-US" sz="2000" b="1">
                <a:solidFill>
                  <a:srgbClr val="7030A0"/>
                </a:solidFill>
                <a:latin typeface="Lexend Deca" pitchFamily="2" charset="0"/>
              </a:rPr>
              <a:t>HỢP ĐỒNG CỦA NHÂN VIÊN</a:t>
            </a:r>
            <a:endParaRPr lang="vi-VN" sz="2000" b="1">
              <a:solidFill>
                <a:srgbClr val="7030A0"/>
              </a:solidFill>
              <a:latin typeface="Lexend Deca" pitchFamily="2" charset="0"/>
            </a:endParaRPr>
          </a:p>
        </p:txBody>
      </p:sp>
      <p:sp>
        <p:nvSpPr>
          <p:cNvPr id="5" name="Rectangle: Rounded Corners 4">
            <a:extLst>
              <a:ext uri="{FF2B5EF4-FFF2-40B4-BE49-F238E27FC236}">
                <a16:creationId xmlns:a16="http://schemas.microsoft.com/office/drawing/2014/main" id="{B780131D-D975-937D-6150-CE5BB7FE4207}"/>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tx1"/>
                </a:solidFill>
                <a:latin typeface="Lexend Deca" pitchFamily="2" charset="0"/>
              </a:rPr>
              <a:t>01</a:t>
            </a:r>
          </a:p>
        </p:txBody>
      </p:sp>
      <p:sp>
        <p:nvSpPr>
          <p:cNvPr id="13" name="Google Shape;735;p30">
            <a:extLst>
              <a:ext uri="{FF2B5EF4-FFF2-40B4-BE49-F238E27FC236}">
                <a16:creationId xmlns:a16="http://schemas.microsoft.com/office/drawing/2014/main" id="{E09D5F1F-992F-5516-5482-FB4B22B37CA8}"/>
              </a:ext>
            </a:extLst>
          </p:cNvPr>
          <p:cNvSpPr txBox="1">
            <a:spLocks/>
          </p:cNvSpPr>
          <p:nvPr/>
        </p:nvSpPr>
        <p:spPr>
          <a:xfrm>
            <a:off x="1499779" y="2591360"/>
            <a:ext cx="2443277" cy="17388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5200"/>
              <a:buFont typeface="Anton"/>
              <a:buNone/>
              <a:defRPr sz="5400" b="0" i="0" u="none" strike="noStrike" cap="none">
                <a:solidFill>
                  <a:schemeClr val="lt1"/>
                </a:solidFill>
                <a:latin typeface="Anton"/>
                <a:ea typeface="Anton"/>
                <a:cs typeface="Anton"/>
                <a:sym typeface="Anton"/>
              </a:defRPr>
            </a:lvl1pPr>
            <a:lvl2pPr marR="0" lvl="1"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5200"/>
              <a:buFont typeface="Anton"/>
              <a:buNone/>
              <a:defRPr sz="5200" b="0" i="0" u="none" strike="noStrike" cap="none">
                <a:solidFill>
                  <a:schemeClr val="lt1"/>
                </a:solidFill>
                <a:latin typeface="Anton"/>
                <a:ea typeface="Anton"/>
                <a:cs typeface="Anton"/>
                <a:sym typeface="Anton"/>
              </a:defRPr>
            </a:lvl9pPr>
          </a:lstStyle>
          <a:p>
            <a:pPr>
              <a:lnSpc>
                <a:spcPct val="200000"/>
              </a:lnSpc>
            </a:pPr>
            <a:r>
              <a:rPr lang="vi-VN" sz="1400" b="1">
                <a:latin typeface="Lexend Deca" panose="020B0604020202020204" charset="0"/>
              </a:rPr>
              <a:t>GVHD : </a:t>
            </a:r>
            <a:endParaRPr lang="en-US" sz="1400" b="1">
              <a:latin typeface="Lexend Deca" panose="020B0604020202020204" charset="0"/>
            </a:endParaRPr>
          </a:p>
          <a:p>
            <a:pPr>
              <a:lnSpc>
                <a:spcPct val="200000"/>
              </a:lnSpc>
            </a:pPr>
            <a:r>
              <a:rPr lang="vi-VN" sz="1400" b="1">
                <a:latin typeface="Lexend Deca" panose="020B0604020202020204" charset="0"/>
              </a:rPr>
              <a:t>Th</a:t>
            </a:r>
            <a:r>
              <a:rPr lang="en-US" sz="1400" b="1">
                <a:latin typeface="Lexend Deca" panose="020B0604020202020204" charset="0"/>
              </a:rPr>
              <a:t>S</a:t>
            </a:r>
            <a:r>
              <a:rPr lang="vi-VN" sz="1400" b="1">
                <a:latin typeface="Lexend Deca" panose="020B0604020202020204" charset="0"/>
              </a:rPr>
              <a:t>. Nguyễn Hồ Duy Tr</a:t>
            </a:r>
            <a:r>
              <a:rPr lang="en-US" sz="1400" b="1">
                <a:latin typeface="Lexend Deca" panose="020B0604020202020204" charset="0"/>
              </a:rPr>
              <a:t>í</a:t>
            </a:r>
          </a:p>
          <a:p>
            <a:pPr>
              <a:lnSpc>
                <a:spcPct val="200000"/>
              </a:lnSpc>
            </a:pPr>
            <a:r>
              <a:rPr lang="en-US" sz="1400" b="1">
                <a:latin typeface="Lexend Deca" panose="020B0604020202020204" charset="0"/>
              </a:rPr>
              <a:t>TS. Cao </a:t>
            </a:r>
            <a:r>
              <a:rPr lang="en-US" sz="1400" b="1" err="1">
                <a:latin typeface="Lexend Deca" panose="020B0604020202020204" charset="0"/>
              </a:rPr>
              <a:t>Thị</a:t>
            </a:r>
            <a:r>
              <a:rPr lang="en-US" sz="1400" b="1">
                <a:latin typeface="Lexend Deca" panose="020B0604020202020204" charset="0"/>
              </a:rPr>
              <a:t> </a:t>
            </a:r>
            <a:r>
              <a:rPr lang="en-US" sz="1400" b="1" err="1">
                <a:latin typeface="Lexend Deca" panose="020B0604020202020204" charset="0"/>
              </a:rPr>
              <a:t>Nhạn</a:t>
            </a:r>
            <a:endParaRPr lang="en-US" sz="1400" b="1">
              <a:latin typeface="Lexend Deca" panose="020B0604020202020204" charset="0"/>
            </a:endParaRPr>
          </a:p>
          <a:p>
            <a:pPr>
              <a:lnSpc>
                <a:spcPct val="200000"/>
              </a:lnSpc>
            </a:pPr>
            <a:r>
              <a:rPr lang="vi-VN" sz="1400" b="1">
                <a:latin typeface="Lexend Deca" panose="020B0604020202020204" charset="0"/>
              </a:rPr>
              <a:t>LỚP : IS</a:t>
            </a:r>
            <a:r>
              <a:rPr lang="en-US" sz="1400" b="1">
                <a:latin typeface="Lexend Deca" panose="020B0604020202020204" charset="0"/>
              </a:rPr>
              <a:t>252</a:t>
            </a:r>
            <a:r>
              <a:rPr lang="vi-VN" sz="1400" b="1">
                <a:latin typeface="Lexend Deca" panose="020B0604020202020204" charset="0"/>
              </a:rPr>
              <a:t>.N11.T</a:t>
            </a:r>
            <a:r>
              <a:rPr lang="en-US" sz="1400" b="1">
                <a:latin typeface="Lexend Deca" panose="020B0604020202020204" charset="0"/>
              </a:rPr>
              <a:t>M</a:t>
            </a:r>
            <a:r>
              <a:rPr lang="vi-VN" sz="1400" b="1">
                <a:latin typeface="Lexend Deca" panose="020B0604020202020204" charset="0"/>
              </a:rPr>
              <a:t>CL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2" name="Google Shape;892;p39"/>
          <p:cNvSpPr txBox="1">
            <a:spLocks noGrp="1"/>
          </p:cNvSpPr>
          <p:nvPr>
            <p:ph type="title" idx="4294967295"/>
          </p:nvPr>
        </p:nvSpPr>
        <p:spPr>
          <a:xfrm>
            <a:off x="0" y="-1588"/>
            <a:ext cx="9144000" cy="57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500" b="1">
                <a:latin typeface="Lexend Deca" pitchFamily="2" charset="0"/>
              </a:rPr>
              <a:t>01. </a:t>
            </a:r>
            <a:r>
              <a:rPr lang="en-US" sz="1500" b="1">
                <a:latin typeface="Lexend Deca" pitchFamily="2" charset="0"/>
              </a:rPr>
              <a:t>TỔNG QUAN DỮ LIỆU</a:t>
            </a:r>
            <a:endParaRPr sz="1500" b="1">
              <a:latin typeface="Lexend Deca" pitchFamily="2" charset="0"/>
            </a:endParaRPr>
          </a:p>
        </p:txBody>
      </p:sp>
      <p:sp>
        <p:nvSpPr>
          <p:cNvPr id="42" name="Rectangle: Rounded Corners 41">
            <a:extLst>
              <a:ext uri="{FF2B5EF4-FFF2-40B4-BE49-F238E27FC236}">
                <a16:creationId xmlns:a16="http://schemas.microsoft.com/office/drawing/2014/main" id="{635FD756-9941-FEF0-C2EC-96DAB2A4F99C}"/>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10</a:t>
            </a:r>
            <a:endParaRPr lang="vi-VN" b="1">
              <a:solidFill>
                <a:schemeClr val="tx1"/>
              </a:solidFill>
              <a:latin typeface="Lexend Deca" pitchFamily="2" charset="0"/>
            </a:endParaRPr>
          </a:p>
        </p:txBody>
      </p:sp>
      <p:graphicFrame>
        <p:nvGraphicFramePr>
          <p:cNvPr id="7" name="Table 6">
            <a:extLst>
              <a:ext uri="{FF2B5EF4-FFF2-40B4-BE49-F238E27FC236}">
                <a16:creationId xmlns:a16="http://schemas.microsoft.com/office/drawing/2014/main" id="{45AE575D-7FEF-F62D-3005-4EECCF9D1911}"/>
              </a:ext>
            </a:extLst>
          </p:cNvPr>
          <p:cNvGraphicFramePr>
            <a:graphicFrameLocks noGrp="1"/>
          </p:cNvGraphicFramePr>
          <p:nvPr>
            <p:extLst>
              <p:ext uri="{D42A27DB-BD31-4B8C-83A1-F6EECF244321}">
                <p14:modId xmlns:p14="http://schemas.microsoft.com/office/powerpoint/2010/main" val="2672811293"/>
              </p:ext>
            </p:extLst>
          </p:nvPr>
        </p:nvGraphicFramePr>
        <p:xfrm>
          <a:off x="101600" y="660401"/>
          <a:ext cx="8953501" cy="4032395"/>
        </p:xfrm>
        <a:graphic>
          <a:graphicData uri="http://schemas.openxmlformats.org/drawingml/2006/table">
            <a:tbl>
              <a:tblPr firstRow="1" firstCol="1" bandRow="1"/>
              <a:tblGrid>
                <a:gridCol w="721255">
                  <a:extLst>
                    <a:ext uri="{9D8B030D-6E8A-4147-A177-3AD203B41FA5}">
                      <a16:colId xmlns:a16="http://schemas.microsoft.com/office/drawing/2014/main" val="1543194684"/>
                    </a:ext>
                  </a:extLst>
                </a:gridCol>
                <a:gridCol w="2151327">
                  <a:extLst>
                    <a:ext uri="{9D8B030D-6E8A-4147-A177-3AD203B41FA5}">
                      <a16:colId xmlns:a16="http://schemas.microsoft.com/office/drawing/2014/main" val="596115313"/>
                    </a:ext>
                  </a:extLst>
                </a:gridCol>
                <a:gridCol w="2114021">
                  <a:extLst>
                    <a:ext uri="{9D8B030D-6E8A-4147-A177-3AD203B41FA5}">
                      <a16:colId xmlns:a16="http://schemas.microsoft.com/office/drawing/2014/main" val="1524358808"/>
                    </a:ext>
                  </a:extLst>
                </a:gridCol>
                <a:gridCol w="1056565">
                  <a:extLst>
                    <a:ext uri="{9D8B030D-6E8A-4147-A177-3AD203B41FA5}">
                      <a16:colId xmlns:a16="http://schemas.microsoft.com/office/drawing/2014/main" val="2218385890"/>
                    </a:ext>
                  </a:extLst>
                </a:gridCol>
                <a:gridCol w="2910333">
                  <a:extLst>
                    <a:ext uri="{9D8B030D-6E8A-4147-A177-3AD203B41FA5}">
                      <a16:colId xmlns:a16="http://schemas.microsoft.com/office/drawing/2014/main" val="2880233951"/>
                    </a:ext>
                  </a:extLst>
                </a:gridCol>
              </a:tblGrid>
              <a:tr h="465347">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dirty="0">
                          <a:solidFill>
                            <a:schemeClr val="bg1"/>
                          </a:solidFill>
                          <a:effectLst/>
                          <a:latin typeface="Lexend Deca" pitchFamily="2" charset="0"/>
                        </a:rPr>
                        <a:t>STT</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Thuộc tính</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Ý nghĩa</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Loại</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Giá trị</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904896880"/>
                  </a:ext>
                </a:extLst>
              </a:tr>
              <a:tr h="414872">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26</a:t>
                      </a:r>
                      <a:endParaRPr lang="en-US" sz="1200" b="1"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Relationship Satisfaction</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Sự hài lòng với các mối quan hệ</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Ordinal</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1 – 4</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2547711746"/>
                  </a:ext>
                </a:extLst>
              </a:tr>
              <a:tr h="358792">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27</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Standard Hours</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Giờ làm việc tiêu chuẩn</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Ordinal</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80</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352963635"/>
                  </a:ext>
                </a:extLst>
              </a:tr>
              <a:tr h="393046">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28</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Stock Option Level</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Mức tùy chọn cổ phiếu</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Ordinal</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0 – 3</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480076788"/>
                  </a:ext>
                </a:extLst>
              </a:tr>
              <a:tr h="377952">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29</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Total Working Years</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Tổng số năm làm việc</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Ordinal</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0 – 40</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2969194357"/>
                  </a:ext>
                </a:extLst>
              </a:tr>
              <a:tr h="480809">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30</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Training Times Last Year</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Số lần huấn luyện năm ngoái</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Ordinal</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algn="ctr">
                        <a:lnSpc>
                          <a:spcPct val="107000"/>
                        </a:lnSpc>
                        <a:spcBef>
                          <a:spcPts val="0"/>
                        </a:spcBef>
                        <a:spcAft>
                          <a:spcPts val="0"/>
                        </a:spcAft>
                      </a:pPr>
                      <a:r>
                        <a:rPr lang="en-US" sz="1200" b="0">
                          <a:solidFill>
                            <a:schemeClr val="bg1"/>
                          </a:solidFill>
                          <a:effectLst/>
                          <a:latin typeface="Lexend Deca" pitchFamily="2" charset="0"/>
                          <a:ea typeface="Calibri" panose="020F0502020204030204" pitchFamily="34" charset="0"/>
                          <a:cs typeface="Arial" panose="020B0604020202020204" pitchFamily="34" charset="0"/>
                        </a:rPr>
                        <a:t>0 – 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3745898069"/>
                  </a:ext>
                </a:extLst>
              </a:tr>
              <a:tr h="414872">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31</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Work Life Balance</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Sự cân bằng công việc và cuộc sống</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Ordinal</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1 – 4</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3419617130"/>
                  </a:ext>
                </a:extLst>
              </a:tr>
              <a:tr h="370714">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32</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Years At Company</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Số năm ở công ty</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Ordinal</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algn="ctr">
                        <a:lnSpc>
                          <a:spcPct val="107000"/>
                        </a:lnSpc>
                        <a:spcBef>
                          <a:spcPts val="0"/>
                        </a:spcBef>
                        <a:spcAft>
                          <a:spcPts val="0"/>
                        </a:spcAft>
                      </a:pPr>
                      <a:r>
                        <a:rPr lang="en-US" sz="1200" b="0">
                          <a:solidFill>
                            <a:schemeClr val="bg1"/>
                          </a:solidFill>
                          <a:effectLst/>
                          <a:latin typeface="Lexend Deca" pitchFamily="2" charset="0"/>
                          <a:ea typeface="Calibri" panose="020F0502020204030204" pitchFamily="34" charset="0"/>
                          <a:cs typeface="Arial" panose="020B0604020202020204" pitchFamily="34" charset="0"/>
                        </a:rPr>
                        <a:t>0 – 40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3510604576"/>
                  </a:ext>
                </a:extLst>
              </a:tr>
              <a:tr h="465347">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33</a:t>
                      </a:r>
                      <a:endParaRPr lang="en-US" sz="1200" b="1"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Years In Current Role</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Số năm làm ở chức vụ hiện tại</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Ordinal</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p>
                      <a:pPr marL="0" marR="0" algn="ctr">
                        <a:lnSpc>
                          <a:spcPct val="107000"/>
                        </a:lnSpc>
                        <a:spcBef>
                          <a:spcPts val="0"/>
                        </a:spcBef>
                        <a:spcAft>
                          <a:spcPts val="0"/>
                        </a:spcAft>
                      </a:pPr>
                      <a:r>
                        <a:rPr lang="en-US" sz="1200" b="0">
                          <a:solidFill>
                            <a:schemeClr val="bg1"/>
                          </a:solidFill>
                          <a:effectLst/>
                          <a:latin typeface="Lexend Deca" pitchFamily="2" charset="0"/>
                          <a:ea typeface="Calibri" panose="020F0502020204030204" pitchFamily="34" charset="0"/>
                          <a:cs typeface="Arial" panose="020B0604020202020204" pitchFamily="34" charset="0"/>
                        </a:rPr>
                        <a:t>0 - 18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2162849149"/>
                  </a:ext>
                </a:extLst>
              </a:tr>
            </a:tbl>
          </a:graphicData>
        </a:graphic>
      </p:graphicFrame>
    </p:spTree>
    <p:extLst>
      <p:ext uri="{BB962C8B-B14F-4D97-AF65-F5344CB8AC3E}">
        <p14:creationId xmlns:p14="http://schemas.microsoft.com/office/powerpoint/2010/main" val="3973661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2" name="Google Shape;892;p39"/>
          <p:cNvSpPr txBox="1">
            <a:spLocks noGrp="1"/>
          </p:cNvSpPr>
          <p:nvPr>
            <p:ph type="title" idx="4294967295"/>
          </p:nvPr>
        </p:nvSpPr>
        <p:spPr>
          <a:xfrm>
            <a:off x="0" y="-1588"/>
            <a:ext cx="9144000" cy="57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500" b="1">
                <a:latin typeface="Lexend Deca" pitchFamily="2" charset="0"/>
              </a:rPr>
              <a:t>01. </a:t>
            </a:r>
            <a:r>
              <a:rPr lang="en-US" sz="1500" b="1">
                <a:latin typeface="Lexend Deca" pitchFamily="2" charset="0"/>
              </a:rPr>
              <a:t>TỔNG QUAN DỮ LIỆU</a:t>
            </a:r>
            <a:endParaRPr sz="1500" b="1">
              <a:latin typeface="Lexend Deca" pitchFamily="2" charset="0"/>
            </a:endParaRPr>
          </a:p>
        </p:txBody>
      </p:sp>
      <p:sp>
        <p:nvSpPr>
          <p:cNvPr id="42" name="Rectangle: Rounded Corners 41">
            <a:extLst>
              <a:ext uri="{FF2B5EF4-FFF2-40B4-BE49-F238E27FC236}">
                <a16:creationId xmlns:a16="http://schemas.microsoft.com/office/drawing/2014/main" id="{635FD756-9941-FEF0-C2EC-96DAB2A4F99C}"/>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11</a:t>
            </a:r>
            <a:endParaRPr lang="vi-VN" b="1">
              <a:solidFill>
                <a:schemeClr val="tx1"/>
              </a:solidFill>
              <a:latin typeface="Lexend Deca" pitchFamily="2" charset="0"/>
            </a:endParaRPr>
          </a:p>
        </p:txBody>
      </p:sp>
      <p:graphicFrame>
        <p:nvGraphicFramePr>
          <p:cNvPr id="7" name="Table 6">
            <a:extLst>
              <a:ext uri="{FF2B5EF4-FFF2-40B4-BE49-F238E27FC236}">
                <a16:creationId xmlns:a16="http://schemas.microsoft.com/office/drawing/2014/main" id="{45AE575D-7FEF-F62D-3005-4EECCF9D1911}"/>
              </a:ext>
            </a:extLst>
          </p:cNvPr>
          <p:cNvGraphicFramePr>
            <a:graphicFrameLocks noGrp="1"/>
          </p:cNvGraphicFramePr>
          <p:nvPr>
            <p:extLst>
              <p:ext uri="{D42A27DB-BD31-4B8C-83A1-F6EECF244321}">
                <p14:modId xmlns:p14="http://schemas.microsoft.com/office/powerpoint/2010/main" val="2464903085"/>
              </p:ext>
            </p:extLst>
          </p:nvPr>
        </p:nvGraphicFramePr>
        <p:xfrm>
          <a:off x="101600" y="660401"/>
          <a:ext cx="8953501" cy="1498619"/>
        </p:xfrm>
        <a:graphic>
          <a:graphicData uri="http://schemas.openxmlformats.org/drawingml/2006/table">
            <a:tbl>
              <a:tblPr firstRow="1" firstCol="1" bandRow="1"/>
              <a:tblGrid>
                <a:gridCol w="721255">
                  <a:extLst>
                    <a:ext uri="{9D8B030D-6E8A-4147-A177-3AD203B41FA5}">
                      <a16:colId xmlns:a16="http://schemas.microsoft.com/office/drawing/2014/main" val="1543194684"/>
                    </a:ext>
                  </a:extLst>
                </a:gridCol>
                <a:gridCol w="2151327">
                  <a:extLst>
                    <a:ext uri="{9D8B030D-6E8A-4147-A177-3AD203B41FA5}">
                      <a16:colId xmlns:a16="http://schemas.microsoft.com/office/drawing/2014/main" val="596115313"/>
                    </a:ext>
                  </a:extLst>
                </a:gridCol>
                <a:gridCol w="2114021">
                  <a:extLst>
                    <a:ext uri="{9D8B030D-6E8A-4147-A177-3AD203B41FA5}">
                      <a16:colId xmlns:a16="http://schemas.microsoft.com/office/drawing/2014/main" val="1524358808"/>
                    </a:ext>
                  </a:extLst>
                </a:gridCol>
                <a:gridCol w="1056565">
                  <a:extLst>
                    <a:ext uri="{9D8B030D-6E8A-4147-A177-3AD203B41FA5}">
                      <a16:colId xmlns:a16="http://schemas.microsoft.com/office/drawing/2014/main" val="2218385890"/>
                    </a:ext>
                  </a:extLst>
                </a:gridCol>
                <a:gridCol w="2910333">
                  <a:extLst>
                    <a:ext uri="{9D8B030D-6E8A-4147-A177-3AD203B41FA5}">
                      <a16:colId xmlns:a16="http://schemas.microsoft.com/office/drawing/2014/main" val="2880233951"/>
                    </a:ext>
                  </a:extLst>
                </a:gridCol>
              </a:tblGrid>
              <a:tr h="465347">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dirty="0">
                          <a:solidFill>
                            <a:schemeClr val="bg1"/>
                          </a:solidFill>
                          <a:effectLst/>
                          <a:latin typeface="Lexend Deca" pitchFamily="2" charset="0"/>
                        </a:rPr>
                        <a:t>STT</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Thuộc tính</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Ý nghĩa</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Loại</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Giá trị</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904896880"/>
                  </a:ext>
                </a:extLst>
              </a:tr>
              <a:tr h="414872">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34</a:t>
                      </a:r>
                      <a:endParaRPr lang="en-US" sz="1200" b="1"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Years Since Last Promotion</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Số năm kể từ lần thăng chức gần nhất</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Ordinal</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0 - 15</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2547711746"/>
                  </a:ext>
                </a:extLst>
              </a:tr>
              <a:tr h="358792">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35</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Years With Current Manager</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Số năm làm việc với quản lí hiện tại</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Ordinal</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0 - 17</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352963635"/>
                  </a:ext>
                </a:extLst>
              </a:tr>
            </a:tbl>
          </a:graphicData>
        </a:graphic>
      </p:graphicFrame>
    </p:spTree>
    <p:extLst>
      <p:ext uri="{BB962C8B-B14F-4D97-AF65-F5344CB8AC3E}">
        <p14:creationId xmlns:p14="http://schemas.microsoft.com/office/powerpoint/2010/main" val="2106746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33"/>
          <p:cNvSpPr/>
          <p:nvPr/>
        </p:nvSpPr>
        <p:spPr>
          <a:xfrm flipH="1">
            <a:off x="1066020" y="3240100"/>
            <a:ext cx="899100" cy="899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68" name="Google Shape;768;p33"/>
          <p:cNvSpPr txBox="1">
            <a:spLocks noGrp="1"/>
          </p:cNvSpPr>
          <p:nvPr>
            <p:ph type="title"/>
          </p:nvPr>
        </p:nvSpPr>
        <p:spPr>
          <a:xfrm flipH="1">
            <a:off x="3459985" y="1"/>
            <a:ext cx="5684015" cy="21262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Lexend Deca" pitchFamily="2" charset="0"/>
              </a:rPr>
              <a:t>XỬ LÝ DỮ LIỆU</a:t>
            </a:r>
            <a:endParaRPr b="1">
              <a:latin typeface="Lexend Deca" pitchFamily="2" charset="0"/>
            </a:endParaRPr>
          </a:p>
        </p:txBody>
      </p:sp>
      <p:sp>
        <p:nvSpPr>
          <p:cNvPr id="770" name="Google Shape;770;p33"/>
          <p:cNvSpPr txBox="1">
            <a:spLocks noGrp="1"/>
          </p:cNvSpPr>
          <p:nvPr>
            <p:ph type="title" idx="2"/>
          </p:nvPr>
        </p:nvSpPr>
        <p:spPr>
          <a:xfrm flipH="1">
            <a:off x="1230950" y="3627900"/>
            <a:ext cx="1598700" cy="100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exend Deca" pitchFamily="2" charset="0"/>
              </a:rPr>
              <a:t>0</a:t>
            </a:r>
            <a:r>
              <a:rPr lang="vi-VN" b="1">
                <a:latin typeface="Lexend Deca" pitchFamily="2" charset="0"/>
              </a:rPr>
              <a:t>2</a:t>
            </a:r>
            <a:endParaRPr b="1">
              <a:latin typeface="Lexend Deca" pitchFamily="2" charset="0"/>
            </a:endParaRPr>
          </a:p>
        </p:txBody>
      </p:sp>
      <p:sp>
        <p:nvSpPr>
          <p:cNvPr id="771" name="Google Shape;771;p33"/>
          <p:cNvSpPr/>
          <p:nvPr/>
        </p:nvSpPr>
        <p:spPr>
          <a:xfrm rot="5400000">
            <a:off x="6470391" y="2122892"/>
            <a:ext cx="3025755" cy="3015469"/>
          </a:xfrm>
          <a:custGeom>
            <a:avLst/>
            <a:gdLst/>
            <a:ahLst/>
            <a:cxnLst/>
            <a:rect l="l" t="t" r="r" b="b"/>
            <a:pathLst>
              <a:path w="21704" h="21703" extrusionOk="0">
                <a:moveTo>
                  <a:pt x="1" y="0"/>
                </a:moveTo>
                <a:lnTo>
                  <a:pt x="1" y="21703"/>
                </a:lnTo>
                <a:lnTo>
                  <a:pt x="21703" y="21703"/>
                </a:lnTo>
                <a:lnTo>
                  <a:pt x="21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2" name="Google Shape;772;p33"/>
          <p:cNvSpPr/>
          <p:nvPr/>
        </p:nvSpPr>
        <p:spPr>
          <a:xfrm rot="5400000">
            <a:off x="3457124" y="2124976"/>
            <a:ext cx="3025755" cy="3011301"/>
          </a:xfrm>
          <a:custGeom>
            <a:avLst/>
            <a:gdLst/>
            <a:ahLst/>
            <a:cxnLst/>
            <a:rect l="l" t="t" r="r" b="b"/>
            <a:pathLst>
              <a:path w="21704" h="21673" extrusionOk="0">
                <a:moveTo>
                  <a:pt x="1" y="1"/>
                </a:moveTo>
                <a:lnTo>
                  <a:pt x="1" y="21673"/>
                </a:lnTo>
                <a:lnTo>
                  <a:pt x="21703" y="21673"/>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3" name="Google Shape;773;p33"/>
          <p:cNvSpPr/>
          <p:nvPr/>
        </p:nvSpPr>
        <p:spPr>
          <a:xfrm rot="5400000">
            <a:off x="6470391" y="2122892"/>
            <a:ext cx="3025755" cy="3015469"/>
          </a:xfrm>
          <a:custGeom>
            <a:avLst/>
            <a:gdLst/>
            <a:ahLst/>
            <a:cxnLst/>
            <a:rect l="l" t="t" r="r" b="b"/>
            <a:pathLst>
              <a:path w="21704" h="21703" extrusionOk="0">
                <a:moveTo>
                  <a:pt x="1" y="0"/>
                </a:moveTo>
                <a:lnTo>
                  <a:pt x="1" y="21703"/>
                </a:lnTo>
                <a:lnTo>
                  <a:pt x="578" y="21703"/>
                </a:lnTo>
                <a:cubicBezTo>
                  <a:pt x="12281" y="21399"/>
                  <a:pt x="21703" y="11794"/>
                  <a:pt x="21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4" name="Google Shape;774;p33"/>
          <p:cNvSpPr/>
          <p:nvPr/>
        </p:nvSpPr>
        <p:spPr>
          <a:xfrm rot="5400000">
            <a:off x="7523747" y="2129557"/>
            <a:ext cx="1970560" cy="1963952"/>
          </a:xfrm>
          <a:custGeom>
            <a:avLst/>
            <a:gdLst/>
            <a:ahLst/>
            <a:cxnLst/>
            <a:rect l="l" t="t" r="r" b="b"/>
            <a:pathLst>
              <a:path w="14135" h="14135" extrusionOk="0">
                <a:moveTo>
                  <a:pt x="1" y="0"/>
                </a:moveTo>
                <a:lnTo>
                  <a:pt x="1" y="14134"/>
                </a:lnTo>
                <a:cubicBezTo>
                  <a:pt x="7782" y="14134"/>
                  <a:pt x="14135" y="7842"/>
                  <a:pt x="1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5" name="Google Shape;775;p33"/>
          <p:cNvSpPr/>
          <p:nvPr/>
        </p:nvSpPr>
        <p:spPr>
          <a:xfrm rot="5400000">
            <a:off x="5472887" y="4140739"/>
            <a:ext cx="1004449" cy="1001081"/>
          </a:xfrm>
          <a:custGeom>
            <a:avLst/>
            <a:gdLst/>
            <a:ahLst/>
            <a:cxnLst/>
            <a:rect l="l" t="t" r="r" b="b"/>
            <a:pathLst>
              <a:path w="7205" h="7205" extrusionOk="0">
                <a:moveTo>
                  <a:pt x="1" y="1"/>
                </a:moveTo>
                <a:lnTo>
                  <a:pt x="7204" y="7205"/>
                </a:lnTo>
                <a:lnTo>
                  <a:pt x="7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6" name="Google Shape;776;p33"/>
          <p:cNvSpPr/>
          <p:nvPr/>
        </p:nvSpPr>
        <p:spPr>
          <a:xfrm rot="5400000">
            <a:off x="5470796" y="3134338"/>
            <a:ext cx="1008631" cy="1001081"/>
          </a:xfrm>
          <a:custGeom>
            <a:avLst/>
            <a:gdLst/>
            <a:ahLst/>
            <a:cxnLst/>
            <a:rect l="l" t="t" r="r" b="b"/>
            <a:pathLst>
              <a:path w="7235" h="7205" extrusionOk="0">
                <a:moveTo>
                  <a:pt x="0" y="1"/>
                </a:moveTo>
                <a:lnTo>
                  <a:pt x="7235" y="7205"/>
                </a:lnTo>
                <a:lnTo>
                  <a:pt x="7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7" name="Google Shape;777;p33"/>
          <p:cNvSpPr/>
          <p:nvPr/>
        </p:nvSpPr>
        <p:spPr>
          <a:xfrm rot="5400000">
            <a:off x="5468635" y="2123685"/>
            <a:ext cx="1012953" cy="1001081"/>
          </a:xfrm>
          <a:custGeom>
            <a:avLst/>
            <a:gdLst/>
            <a:ahLst/>
            <a:cxnLst/>
            <a:rect l="l" t="t" r="r" b="b"/>
            <a:pathLst>
              <a:path w="7266" h="7205" extrusionOk="0">
                <a:moveTo>
                  <a:pt x="1" y="1"/>
                </a:moveTo>
                <a:lnTo>
                  <a:pt x="7265" y="7205"/>
                </a:lnTo>
                <a:lnTo>
                  <a:pt x="7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8" name="Google Shape;778;p33"/>
          <p:cNvSpPr/>
          <p:nvPr/>
        </p:nvSpPr>
        <p:spPr>
          <a:xfrm rot="5400000">
            <a:off x="2707449" y="2870333"/>
            <a:ext cx="3025755" cy="1520587"/>
          </a:xfrm>
          <a:custGeom>
            <a:avLst/>
            <a:gdLst/>
            <a:ahLst/>
            <a:cxnLst/>
            <a:rect l="l" t="t" r="r" b="b"/>
            <a:pathLst>
              <a:path w="21704" h="10944" extrusionOk="0">
                <a:moveTo>
                  <a:pt x="10883" y="1"/>
                </a:moveTo>
                <a:cubicBezTo>
                  <a:pt x="4895" y="1"/>
                  <a:pt x="1" y="4864"/>
                  <a:pt x="1" y="10852"/>
                </a:cubicBezTo>
                <a:lnTo>
                  <a:pt x="1" y="10943"/>
                </a:lnTo>
                <a:lnTo>
                  <a:pt x="21703" y="10943"/>
                </a:lnTo>
                <a:lnTo>
                  <a:pt x="21703" y="10882"/>
                </a:lnTo>
                <a:lnTo>
                  <a:pt x="21703" y="10822"/>
                </a:lnTo>
                <a:cubicBezTo>
                  <a:pt x="21703" y="4803"/>
                  <a:pt x="16840" y="1"/>
                  <a:pt x="10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9" name="Google Shape;779;p33"/>
          <p:cNvSpPr/>
          <p:nvPr/>
        </p:nvSpPr>
        <p:spPr>
          <a:xfrm rot="5400000">
            <a:off x="434375" y="-17800"/>
            <a:ext cx="3025755" cy="3025755"/>
          </a:xfrm>
          <a:custGeom>
            <a:avLst/>
            <a:gdLst/>
            <a:ahLst/>
            <a:cxnLst/>
            <a:rect l="l" t="t" r="r" b="b"/>
            <a:pathLst>
              <a:path w="21704" h="21704" extrusionOk="0">
                <a:moveTo>
                  <a:pt x="1" y="1"/>
                </a:moveTo>
                <a:lnTo>
                  <a:pt x="1" y="21703"/>
                </a:lnTo>
                <a:lnTo>
                  <a:pt x="21703" y="21703"/>
                </a:lnTo>
                <a:lnTo>
                  <a:pt x="21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0" name="Google Shape;780;p33"/>
          <p:cNvSpPr/>
          <p:nvPr/>
        </p:nvSpPr>
        <p:spPr>
          <a:xfrm rot="5400000">
            <a:off x="-2591178" y="-17730"/>
            <a:ext cx="3025755" cy="3025615"/>
          </a:xfrm>
          <a:custGeom>
            <a:avLst/>
            <a:gdLst/>
            <a:ahLst/>
            <a:cxnLst/>
            <a:rect l="l" t="t" r="r" b="b"/>
            <a:pathLst>
              <a:path w="21704" h="21703" extrusionOk="0">
                <a:moveTo>
                  <a:pt x="1" y="0"/>
                </a:moveTo>
                <a:lnTo>
                  <a:pt x="1" y="21703"/>
                </a:lnTo>
                <a:lnTo>
                  <a:pt x="21703" y="21703"/>
                </a:lnTo>
                <a:lnTo>
                  <a:pt x="21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1" name="Google Shape;781;p33"/>
          <p:cNvSpPr/>
          <p:nvPr/>
        </p:nvSpPr>
        <p:spPr>
          <a:xfrm rot="5400000">
            <a:off x="-324159" y="740730"/>
            <a:ext cx="3025755" cy="1508695"/>
          </a:xfrm>
          <a:custGeom>
            <a:avLst/>
            <a:gdLst/>
            <a:ahLst/>
            <a:cxnLst/>
            <a:rect l="l" t="t" r="r" b="b"/>
            <a:pathLst>
              <a:path w="21704" h="10822" extrusionOk="0">
                <a:moveTo>
                  <a:pt x="10883" y="1"/>
                </a:moveTo>
                <a:lnTo>
                  <a:pt x="5442" y="5381"/>
                </a:lnTo>
                <a:lnTo>
                  <a:pt x="1" y="10821"/>
                </a:lnTo>
                <a:lnTo>
                  <a:pt x="21703" y="10821"/>
                </a:lnTo>
                <a:lnTo>
                  <a:pt x="16263" y="5381"/>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2" name="Google Shape;782;p33"/>
          <p:cNvSpPr/>
          <p:nvPr/>
        </p:nvSpPr>
        <p:spPr>
          <a:xfrm rot="5400000">
            <a:off x="-2591178" y="-17730"/>
            <a:ext cx="3025755" cy="3025615"/>
          </a:xfrm>
          <a:custGeom>
            <a:avLst/>
            <a:gdLst/>
            <a:ahLst/>
            <a:cxnLst/>
            <a:rect l="l" t="t" r="r" b="b"/>
            <a:pathLst>
              <a:path w="21704" h="21703" extrusionOk="0">
                <a:moveTo>
                  <a:pt x="1" y="0"/>
                </a:moveTo>
                <a:lnTo>
                  <a:pt x="1" y="21703"/>
                </a:lnTo>
                <a:lnTo>
                  <a:pt x="578" y="21703"/>
                </a:lnTo>
                <a:cubicBezTo>
                  <a:pt x="12281" y="21399"/>
                  <a:pt x="21703" y="11794"/>
                  <a:pt x="21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3" name="Google Shape;783;p33"/>
          <p:cNvSpPr/>
          <p:nvPr/>
        </p:nvSpPr>
        <p:spPr>
          <a:xfrm rot="5400000">
            <a:off x="-1536054" y="-9296"/>
            <a:ext cx="1970560" cy="1970560"/>
          </a:xfrm>
          <a:custGeom>
            <a:avLst/>
            <a:gdLst/>
            <a:ahLst/>
            <a:cxnLst/>
            <a:rect l="l" t="t" r="r" b="b"/>
            <a:pathLst>
              <a:path w="14135" h="14135" extrusionOk="0">
                <a:moveTo>
                  <a:pt x="1" y="0"/>
                </a:moveTo>
                <a:lnTo>
                  <a:pt x="1" y="14134"/>
                </a:lnTo>
                <a:cubicBezTo>
                  <a:pt x="7782" y="14134"/>
                  <a:pt x="14135" y="7842"/>
                  <a:pt x="1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4" name="Google Shape;784;p33"/>
          <p:cNvSpPr/>
          <p:nvPr/>
        </p:nvSpPr>
        <p:spPr>
          <a:xfrm rot="5400000">
            <a:off x="2566122" y="2113472"/>
            <a:ext cx="889993" cy="898979"/>
          </a:xfrm>
          <a:custGeom>
            <a:avLst/>
            <a:gdLst/>
            <a:ahLst/>
            <a:cxnLst/>
            <a:rect l="l" t="t" r="r" b="b"/>
            <a:pathLst>
              <a:path w="6384" h="6384" extrusionOk="0">
                <a:moveTo>
                  <a:pt x="0" y="1"/>
                </a:moveTo>
                <a:cubicBezTo>
                  <a:pt x="0" y="3527"/>
                  <a:pt x="2857" y="6384"/>
                  <a:pt x="6383" y="6384"/>
                </a:cubicBezTo>
                <a:lnTo>
                  <a:pt x="6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5" name="Google Shape;785;p33"/>
          <p:cNvSpPr/>
          <p:nvPr/>
        </p:nvSpPr>
        <p:spPr>
          <a:xfrm rot="5400000">
            <a:off x="1938679" y="-13548"/>
            <a:ext cx="1517199" cy="1508695"/>
          </a:xfrm>
          <a:custGeom>
            <a:avLst/>
            <a:gdLst/>
            <a:ahLst/>
            <a:cxnLst/>
            <a:rect l="l" t="t" r="r" b="b"/>
            <a:pathLst>
              <a:path w="10883" h="10822" extrusionOk="0">
                <a:moveTo>
                  <a:pt x="1" y="1"/>
                </a:moveTo>
                <a:lnTo>
                  <a:pt x="1" y="10822"/>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12</a:t>
            </a:r>
            <a:endParaRPr lang="vi-VN" b="1">
              <a:solidFill>
                <a:schemeClr val="tx1"/>
              </a:solidFill>
              <a:latin typeface="Lexend Deca" pitchFamily="2" charset="0"/>
            </a:endParaRPr>
          </a:p>
        </p:txBody>
      </p:sp>
    </p:spTree>
    <p:extLst>
      <p:ext uri="{BB962C8B-B14F-4D97-AF65-F5344CB8AC3E}">
        <p14:creationId xmlns:p14="http://schemas.microsoft.com/office/powerpoint/2010/main" val="3273777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tx1"/>
                </a:solidFill>
                <a:latin typeface="Lexend Deca" pitchFamily="2" charset="0"/>
              </a:rPr>
              <a:t>1</a:t>
            </a:r>
            <a:r>
              <a:rPr lang="en-US" b="1">
                <a:solidFill>
                  <a:schemeClr val="tx1"/>
                </a:solidFill>
                <a:latin typeface="Lexend Deca" pitchFamily="2" charset="0"/>
              </a:rPr>
              <a:t>3</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DE5D8E3C-7A57-C02C-DB07-B35D1E8E4241}"/>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02. XỬ LÝ DỮ LIỆU</a:t>
            </a:r>
          </a:p>
        </p:txBody>
      </p:sp>
      <p:pic>
        <p:nvPicPr>
          <p:cNvPr id="4" name="Picture 3">
            <a:extLst>
              <a:ext uri="{FF2B5EF4-FFF2-40B4-BE49-F238E27FC236}">
                <a16:creationId xmlns:a16="http://schemas.microsoft.com/office/drawing/2014/main" id="{16DFDB70-6B8E-33A9-8E43-735EE2C619CF}"/>
              </a:ext>
            </a:extLst>
          </p:cNvPr>
          <p:cNvPicPr>
            <a:picLocks noChangeAspect="1"/>
          </p:cNvPicPr>
          <p:nvPr/>
        </p:nvPicPr>
        <p:blipFill>
          <a:blip r:embed="rId3"/>
          <a:stretch>
            <a:fillRect/>
          </a:stretch>
        </p:blipFill>
        <p:spPr>
          <a:xfrm>
            <a:off x="2552514" y="967826"/>
            <a:ext cx="4038972" cy="3207848"/>
          </a:xfrm>
          <a:prstGeom prst="rect">
            <a:avLst/>
          </a:prstGeom>
          <a:ln>
            <a:solidFill>
              <a:schemeClr val="bg1"/>
            </a:solidFill>
          </a:ln>
        </p:spPr>
      </p:pic>
      <p:sp>
        <p:nvSpPr>
          <p:cNvPr id="5" name="Google Shape;892;p39">
            <a:extLst>
              <a:ext uri="{FF2B5EF4-FFF2-40B4-BE49-F238E27FC236}">
                <a16:creationId xmlns:a16="http://schemas.microsoft.com/office/drawing/2014/main" id="{41C9AA57-5BC6-939C-A267-7307EFE4B7D4}"/>
              </a:ext>
            </a:extLst>
          </p:cNvPr>
          <p:cNvSpPr txBox="1">
            <a:spLocks/>
          </p:cNvSpPr>
          <p:nvPr/>
        </p:nvSpPr>
        <p:spPr>
          <a:xfrm>
            <a:off x="0" y="38837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solidFill>
                  <a:srgbClr val="FF0000"/>
                </a:solidFill>
                <a:latin typeface="Lexend Deca" pitchFamily="2" charset="0"/>
              </a:rPr>
              <a:t>THÊM THƯ VIỆN</a:t>
            </a:r>
          </a:p>
        </p:txBody>
      </p:sp>
    </p:spTree>
    <p:extLst>
      <p:ext uri="{BB962C8B-B14F-4D97-AF65-F5344CB8AC3E}">
        <p14:creationId xmlns:p14="http://schemas.microsoft.com/office/powerpoint/2010/main" val="2697694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14</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DE5D8E3C-7A57-C02C-DB07-B35D1E8E4241}"/>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02. XỬ LÝ DỮ LIỆU</a:t>
            </a:r>
          </a:p>
        </p:txBody>
      </p:sp>
      <p:sp>
        <p:nvSpPr>
          <p:cNvPr id="5" name="Google Shape;892;p39">
            <a:extLst>
              <a:ext uri="{FF2B5EF4-FFF2-40B4-BE49-F238E27FC236}">
                <a16:creationId xmlns:a16="http://schemas.microsoft.com/office/drawing/2014/main" id="{41C9AA57-5BC6-939C-A267-7307EFE4B7D4}"/>
              </a:ext>
            </a:extLst>
          </p:cNvPr>
          <p:cNvSpPr txBox="1">
            <a:spLocks/>
          </p:cNvSpPr>
          <p:nvPr/>
        </p:nvSpPr>
        <p:spPr>
          <a:xfrm>
            <a:off x="0" y="38837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solidFill>
                  <a:srgbClr val="FF0000"/>
                </a:solidFill>
                <a:latin typeface="Lexend Deca" pitchFamily="2" charset="0"/>
              </a:rPr>
              <a:t>ĐỌC DỮ LIỆU</a:t>
            </a:r>
          </a:p>
        </p:txBody>
      </p:sp>
      <p:pic>
        <p:nvPicPr>
          <p:cNvPr id="6" name="Picture 5">
            <a:extLst>
              <a:ext uri="{FF2B5EF4-FFF2-40B4-BE49-F238E27FC236}">
                <a16:creationId xmlns:a16="http://schemas.microsoft.com/office/drawing/2014/main" id="{88E5E7B3-E878-4965-7996-097C3B6D6E1B}"/>
              </a:ext>
            </a:extLst>
          </p:cNvPr>
          <p:cNvPicPr>
            <a:picLocks noChangeAspect="1"/>
          </p:cNvPicPr>
          <p:nvPr/>
        </p:nvPicPr>
        <p:blipFill>
          <a:blip r:embed="rId3"/>
          <a:stretch>
            <a:fillRect/>
          </a:stretch>
        </p:blipFill>
        <p:spPr>
          <a:xfrm>
            <a:off x="1440180" y="959879"/>
            <a:ext cx="6263640" cy="3408972"/>
          </a:xfrm>
          <a:prstGeom prst="rect">
            <a:avLst/>
          </a:prstGeom>
          <a:ln>
            <a:solidFill>
              <a:schemeClr val="bg1"/>
            </a:solidFill>
          </a:ln>
        </p:spPr>
      </p:pic>
    </p:spTree>
    <p:extLst>
      <p:ext uri="{BB962C8B-B14F-4D97-AF65-F5344CB8AC3E}">
        <p14:creationId xmlns:p14="http://schemas.microsoft.com/office/powerpoint/2010/main" val="1176803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tx1"/>
                </a:solidFill>
                <a:latin typeface="Lexend Deca" pitchFamily="2" charset="0"/>
              </a:rPr>
              <a:t>1</a:t>
            </a:r>
            <a:r>
              <a:rPr lang="en-US" b="1">
                <a:solidFill>
                  <a:schemeClr val="tx1"/>
                </a:solidFill>
                <a:latin typeface="Lexend Deca" pitchFamily="2" charset="0"/>
              </a:rPr>
              <a:t>5</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DE5D8E3C-7A57-C02C-DB07-B35D1E8E4241}"/>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02. XỬ LÝ DỮ LIỆU</a:t>
            </a:r>
          </a:p>
        </p:txBody>
      </p:sp>
      <p:sp>
        <p:nvSpPr>
          <p:cNvPr id="5" name="Google Shape;892;p39">
            <a:extLst>
              <a:ext uri="{FF2B5EF4-FFF2-40B4-BE49-F238E27FC236}">
                <a16:creationId xmlns:a16="http://schemas.microsoft.com/office/drawing/2014/main" id="{41C9AA57-5BC6-939C-A267-7307EFE4B7D4}"/>
              </a:ext>
            </a:extLst>
          </p:cNvPr>
          <p:cNvSpPr txBox="1">
            <a:spLocks/>
          </p:cNvSpPr>
          <p:nvPr/>
        </p:nvSpPr>
        <p:spPr>
          <a:xfrm>
            <a:off x="0" y="38837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solidFill>
                  <a:srgbClr val="FF0000"/>
                </a:solidFill>
                <a:latin typeface="Lexend Deca" pitchFamily="2" charset="0"/>
              </a:rPr>
              <a:t>CHECK KIỂU DỮ LIỆU</a:t>
            </a:r>
          </a:p>
        </p:txBody>
      </p:sp>
      <p:pic>
        <p:nvPicPr>
          <p:cNvPr id="4" name="Picture 3">
            <a:extLst>
              <a:ext uri="{FF2B5EF4-FFF2-40B4-BE49-F238E27FC236}">
                <a16:creationId xmlns:a16="http://schemas.microsoft.com/office/drawing/2014/main" id="{3B9A72FD-11CD-156C-E491-550A84D82752}"/>
              </a:ext>
            </a:extLst>
          </p:cNvPr>
          <p:cNvPicPr>
            <a:picLocks noChangeAspect="1"/>
          </p:cNvPicPr>
          <p:nvPr/>
        </p:nvPicPr>
        <p:blipFill>
          <a:blip r:embed="rId3"/>
          <a:stretch>
            <a:fillRect/>
          </a:stretch>
        </p:blipFill>
        <p:spPr>
          <a:xfrm>
            <a:off x="3606435" y="959879"/>
            <a:ext cx="1931129" cy="4063048"/>
          </a:xfrm>
          <a:prstGeom prst="rect">
            <a:avLst/>
          </a:prstGeom>
          <a:ln>
            <a:solidFill>
              <a:schemeClr val="bg1"/>
            </a:solidFill>
          </a:ln>
        </p:spPr>
      </p:pic>
    </p:spTree>
    <p:extLst>
      <p:ext uri="{BB962C8B-B14F-4D97-AF65-F5344CB8AC3E}">
        <p14:creationId xmlns:p14="http://schemas.microsoft.com/office/powerpoint/2010/main" val="1284401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tx1"/>
                </a:solidFill>
                <a:latin typeface="Lexend Deca" pitchFamily="2" charset="0"/>
              </a:rPr>
              <a:t>1</a:t>
            </a:r>
            <a:r>
              <a:rPr lang="en-US" b="1">
                <a:solidFill>
                  <a:schemeClr val="tx1"/>
                </a:solidFill>
                <a:latin typeface="Lexend Deca" pitchFamily="2" charset="0"/>
              </a:rPr>
              <a:t>6</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DE5D8E3C-7A57-C02C-DB07-B35D1E8E4241}"/>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02. XỬ LÝ DỮ LIỆU</a:t>
            </a:r>
          </a:p>
        </p:txBody>
      </p:sp>
      <p:sp>
        <p:nvSpPr>
          <p:cNvPr id="5" name="Google Shape;892;p39">
            <a:extLst>
              <a:ext uri="{FF2B5EF4-FFF2-40B4-BE49-F238E27FC236}">
                <a16:creationId xmlns:a16="http://schemas.microsoft.com/office/drawing/2014/main" id="{41C9AA57-5BC6-939C-A267-7307EFE4B7D4}"/>
              </a:ext>
            </a:extLst>
          </p:cNvPr>
          <p:cNvSpPr txBox="1">
            <a:spLocks/>
          </p:cNvSpPr>
          <p:nvPr/>
        </p:nvSpPr>
        <p:spPr>
          <a:xfrm>
            <a:off x="0" y="38837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solidFill>
                  <a:srgbClr val="FF0000"/>
                </a:solidFill>
                <a:latin typeface="Lexend Deca" pitchFamily="2" charset="0"/>
              </a:rPr>
              <a:t>CHECK NULL</a:t>
            </a:r>
          </a:p>
        </p:txBody>
      </p:sp>
      <p:pic>
        <p:nvPicPr>
          <p:cNvPr id="4" name="Picture 3">
            <a:extLst>
              <a:ext uri="{FF2B5EF4-FFF2-40B4-BE49-F238E27FC236}">
                <a16:creationId xmlns:a16="http://schemas.microsoft.com/office/drawing/2014/main" id="{5BB480AC-9E2C-6A49-E51C-7A6FE6C0B7C3}"/>
              </a:ext>
            </a:extLst>
          </p:cNvPr>
          <p:cNvPicPr>
            <a:picLocks noChangeAspect="1"/>
          </p:cNvPicPr>
          <p:nvPr/>
        </p:nvPicPr>
        <p:blipFill>
          <a:blip r:embed="rId3"/>
          <a:stretch>
            <a:fillRect/>
          </a:stretch>
        </p:blipFill>
        <p:spPr>
          <a:xfrm>
            <a:off x="3304343" y="902116"/>
            <a:ext cx="2535314" cy="4022541"/>
          </a:xfrm>
          <a:prstGeom prst="rect">
            <a:avLst/>
          </a:prstGeom>
          <a:ln>
            <a:solidFill>
              <a:schemeClr val="bg1"/>
            </a:solidFill>
          </a:ln>
        </p:spPr>
      </p:pic>
    </p:spTree>
    <p:extLst>
      <p:ext uri="{BB962C8B-B14F-4D97-AF65-F5344CB8AC3E}">
        <p14:creationId xmlns:p14="http://schemas.microsoft.com/office/powerpoint/2010/main" val="1869333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tx1"/>
                </a:solidFill>
                <a:latin typeface="Lexend Deca" pitchFamily="2" charset="0"/>
              </a:rPr>
              <a:t>1</a:t>
            </a:r>
            <a:r>
              <a:rPr lang="en-US" b="1">
                <a:solidFill>
                  <a:schemeClr val="tx1"/>
                </a:solidFill>
                <a:latin typeface="Lexend Deca" pitchFamily="2" charset="0"/>
              </a:rPr>
              <a:t>7</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DE5D8E3C-7A57-C02C-DB07-B35D1E8E4241}"/>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02. XỬ LÝ DỮ LIỆU</a:t>
            </a:r>
          </a:p>
        </p:txBody>
      </p:sp>
      <p:sp>
        <p:nvSpPr>
          <p:cNvPr id="5" name="Google Shape;892;p39">
            <a:extLst>
              <a:ext uri="{FF2B5EF4-FFF2-40B4-BE49-F238E27FC236}">
                <a16:creationId xmlns:a16="http://schemas.microsoft.com/office/drawing/2014/main" id="{41C9AA57-5BC6-939C-A267-7307EFE4B7D4}"/>
              </a:ext>
            </a:extLst>
          </p:cNvPr>
          <p:cNvSpPr txBox="1">
            <a:spLocks/>
          </p:cNvSpPr>
          <p:nvPr/>
        </p:nvSpPr>
        <p:spPr>
          <a:xfrm>
            <a:off x="0" y="38837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solidFill>
                  <a:srgbClr val="FF0000"/>
                </a:solidFill>
                <a:latin typeface="Lexend Deca" pitchFamily="2" charset="0"/>
              </a:rPr>
              <a:t>THÔNG TIN DỮ LIỆU KIỂU SỐ</a:t>
            </a:r>
          </a:p>
        </p:txBody>
      </p:sp>
      <p:pic>
        <p:nvPicPr>
          <p:cNvPr id="6" name="Picture 5">
            <a:extLst>
              <a:ext uri="{FF2B5EF4-FFF2-40B4-BE49-F238E27FC236}">
                <a16:creationId xmlns:a16="http://schemas.microsoft.com/office/drawing/2014/main" id="{86DE4EB5-9DFD-20B4-6CE2-2BB25414A1A9}"/>
              </a:ext>
            </a:extLst>
          </p:cNvPr>
          <p:cNvPicPr>
            <a:picLocks noChangeAspect="1"/>
          </p:cNvPicPr>
          <p:nvPr/>
        </p:nvPicPr>
        <p:blipFill>
          <a:blip r:embed="rId3"/>
          <a:stretch>
            <a:fillRect/>
          </a:stretch>
        </p:blipFill>
        <p:spPr>
          <a:xfrm>
            <a:off x="495300" y="1409229"/>
            <a:ext cx="8153400" cy="2325042"/>
          </a:xfrm>
          <a:prstGeom prst="rect">
            <a:avLst/>
          </a:prstGeom>
          <a:ln>
            <a:solidFill>
              <a:schemeClr val="bg1"/>
            </a:solidFill>
          </a:ln>
        </p:spPr>
      </p:pic>
    </p:spTree>
    <p:extLst>
      <p:ext uri="{BB962C8B-B14F-4D97-AF65-F5344CB8AC3E}">
        <p14:creationId xmlns:p14="http://schemas.microsoft.com/office/powerpoint/2010/main" val="1624312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tx1"/>
                </a:solidFill>
                <a:latin typeface="Lexend Deca" pitchFamily="2" charset="0"/>
              </a:rPr>
              <a:t>1</a:t>
            </a:r>
            <a:r>
              <a:rPr lang="en-US" b="1">
                <a:solidFill>
                  <a:schemeClr val="tx1"/>
                </a:solidFill>
                <a:latin typeface="Lexend Deca" pitchFamily="2" charset="0"/>
              </a:rPr>
              <a:t>8</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DE5D8E3C-7A57-C02C-DB07-B35D1E8E4241}"/>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02. XỬ LÝ DỮ LIỆU</a:t>
            </a:r>
          </a:p>
        </p:txBody>
      </p:sp>
      <p:sp>
        <p:nvSpPr>
          <p:cNvPr id="5" name="Google Shape;892;p39">
            <a:extLst>
              <a:ext uri="{FF2B5EF4-FFF2-40B4-BE49-F238E27FC236}">
                <a16:creationId xmlns:a16="http://schemas.microsoft.com/office/drawing/2014/main" id="{41C9AA57-5BC6-939C-A267-7307EFE4B7D4}"/>
              </a:ext>
            </a:extLst>
          </p:cNvPr>
          <p:cNvSpPr txBox="1">
            <a:spLocks/>
          </p:cNvSpPr>
          <p:nvPr/>
        </p:nvSpPr>
        <p:spPr>
          <a:xfrm>
            <a:off x="0" y="38837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solidFill>
                  <a:srgbClr val="FF0000"/>
                </a:solidFill>
                <a:latin typeface="Lexend Deca" pitchFamily="2" charset="0"/>
              </a:rPr>
              <a:t>THÔNG TIN DỮ LIỆU KIỂU CHUỖI</a:t>
            </a:r>
          </a:p>
        </p:txBody>
      </p:sp>
      <p:pic>
        <p:nvPicPr>
          <p:cNvPr id="4" name="Picture 3">
            <a:extLst>
              <a:ext uri="{FF2B5EF4-FFF2-40B4-BE49-F238E27FC236}">
                <a16:creationId xmlns:a16="http://schemas.microsoft.com/office/drawing/2014/main" id="{BEF8F449-C10F-B97C-1F3E-40F3B6131954}"/>
              </a:ext>
            </a:extLst>
          </p:cNvPr>
          <p:cNvPicPr>
            <a:picLocks noChangeAspect="1"/>
          </p:cNvPicPr>
          <p:nvPr/>
        </p:nvPicPr>
        <p:blipFill>
          <a:blip r:embed="rId3"/>
          <a:stretch>
            <a:fillRect/>
          </a:stretch>
        </p:blipFill>
        <p:spPr>
          <a:xfrm>
            <a:off x="567327" y="1451500"/>
            <a:ext cx="8009346" cy="1748900"/>
          </a:xfrm>
          <a:prstGeom prst="rect">
            <a:avLst/>
          </a:prstGeom>
          <a:ln>
            <a:solidFill>
              <a:schemeClr val="bg1"/>
            </a:solidFill>
          </a:ln>
        </p:spPr>
      </p:pic>
    </p:spTree>
    <p:extLst>
      <p:ext uri="{BB962C8B-B14F-4D97-AF65-F5344CB8AC3E}">
        <p14:creationId xmlns:p14="http://schemas.microsoft.com/office/powerpoint/2010/main" val="2892979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19</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DE5D8E3C-7A57-C02C-DB07-B35D1E8E4241}"/>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02. XỬ LÝ DỮ LIỆU</a:t>
            </a:r>
          </a:p>
        </p:txBody>
      </p:sp>
      <p:sp>
        <p:nvSpPr>
          <p:cNvPr id="5" name="Google Shape;892;p39">
            <a:extLst>
              <a:ext uri="{FF2B5EF4-FFF2-40B4-BE49-F238E27FC236}">
                <a16:creationId xmlns:a16="http://schemas.microsoft.com/office/drawing/2014/main" id="{41C9AA57-5BC6-939C-A267-7307EFE4B7D4}"/>
              </a:ext>
            </a:extLst>
          </p:cNvPr>
          <p:cNvSpPr txBox="1">
            <a:spLocks/>
          </p:cNvSpPr>
          <p:nvPr/>
        </p:nvSpPr>
        <p:spPr>
          <a:xfrm>
            <a:off x="0" y="38837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solidFill>
                  <a:srgbClr val="FF0000"/>
                </a:solidFill>
                <a:latin typeface="Lexend Deca" pitchFamily="2" charset="0"/>
              </a:rPr>
              <a:t>PHÂN LOẠI CÁC THUỘC TÍNH ĐỂ XỬ LÝ DỮ LIỆU</a:t>
            </a:r>
          </a:p>
        </p:txBody>
      </p:sp>
      <p:pic>
        <p:nvPicPr>
          <p:cNvPr id="6" name="Picture 5">
            <a:extLst>
              <a:ext uri="{FF2B5EF4-FFF2-40B4-BE49-F238E27FC236}">
                <a16:creationId xmlns:a16="http://schemas.microsoft.com/office/drawing/2014/main" id="{7B3AE1CE-101C-527C-A25C-D377216B5653}"/>
              </a:ext>
            </a:extLst>
          </p:cNvPr>
          <p:cNvPicPr>
            <a:picLocks noChangeAspect="1"/>
          </p:cNvPicPr>
          <p:nvPr/>
        </p:nvPicPr>
        <p:blipFill>
          <a:blip r:embed="rId3"/>
          <a:stretch>
            <a:fillRect/>
          </a:stretch>
        </p:blipFill>
        <p:spPr>
          <a:xfrm>
            <a:off x="782318" y="1368804"/>
            <a:ext cx="7579364" cy="1065848"/>
          </a:xfrm>
          <a:prstGeom prst="rect">
            <a:avLst/>
          </a:prstGeom>
          <a:ln>
            <a:solidFill>
              <a:schemeClr val="bg1"/>
            </a:solidFill>
          </a:ln>
        </p:spPr>
      </p:pic>
      <p:sp>
        <p:nvSpPr>
          <p:cNvPr id="9" name="Google Shape;892;p39">
            <a:extLst>
              <a:ext uri="{FF2B5EF4-FFF2-40B4-BE49-F238E27FC236}">
                <a16:creationId xmlns:a16="http://schemas.microsoft.com/office/drawing/2014/main" id="{3D3E5347-A99B-79FC-DEAE-E3A6E6631CDA}"/>
              </a:ext>
            </a:extLst>
          </p:cNvPr>
          <p:cNvSpPr txBox="1">
            <a:spLocks/>
          </p:cNvSpPr>
          <p:nvPr/>
        </p:nvSpPr>
        <p:spPr>
          <a:xfrm>
            <a:off x="0" y="2547096"/>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Chia thuộc tính thành 2 nhóm : biến rời rạc, biến liên tục</a:t>
            </a:r>
          </a:p>
        </p:txBody>
      </p:sp>
    </p:spTree>
    <p:extLst>
      <p:ext uri="{BB962C8B-B14F-4D97-AF65-F5344CB8AC3E}">
        <p14:creationId xmlns:p14="http://schemas.microsoft.com/office/powerpoint/2010/main" val="571855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52"/>
          <p:cNvSpPr/>
          <p:nvPr/>
        </p:nvSpPr>
        <p:spPr>
          <a:xfrm rot="10800000">
            <a:off x="214800" y="145125"/>
            <a:ext cx="962400" cy="962400"/>
          </a:xfrm>
          <a:prstGeom prst="blockArc">
            <a:avLst>
              <a:gd name="adj1" fmla="val 10800000"/>
              <a:gd name="adj2" fmla="val 0"/>
              <a:gd name="adj3" fmla="val 25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2"/>
          <p:cNvSpPr txBox="1">
            <a:spLocks noGrp="1"/>
          </p:cNvSpPr>
          <p:nvPr>
            <p:ph type="title"/>
          </p:nvPr>
        </p:nvSpPr>
        <p:spPr>
          <a:xfrm>
            <a:off x="0" y="445025"/>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800" b="1">
                <a:latin typeface="Lexend Deca" pitchFamily="2" charset="0"/>
              </a:rPr>
              <a:t>THÀNH VIÊN</a:t>
            </a:r>
            <a:endParaRPr sz="2800" b="1">
              <a:latin typeface="Lexend Deca" pitchFamily="2" charset="0"/>
            </a:endParaRPr>
          </a:p>
        </p:txBody>
      </p:sp>
      <p:sp>
        <p:nvSpPr>
          <p:cNvPr id="1230" name="Google Shape;1230;p52"/>
          <p:cNvSpPr txBox="1">
            <a:spLocks noGrp="1"/>
          </p:cNvSpPr>
          <p:nvPr>
            <p:ph type="subTitle" idx="1"/>
          </p:nvPr>
        </p:nvSpPr>
        <p:spPr>
          <a:xfrm>
            <a:off x="0" y="1309175"/>
            <a:ext cx="9144000" cy="239303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vi-VN" sz="2800">
                <a:latin typeface="Lexend Deca" pitchFamily="2" charset="0"/>
              </a:rPr>
              <a:t>Nguyễn Cao Khoa</a:t>
            </a:r>
          </a:p>
          <a:p>
            <a:pPr marL="0" lvl="0" indent="0" algn="ctr" rtl="0">
              <a:lnSpc>
                <a:spcPct val="150000"/>
              </a:lnSpc>
              <a:spcBef>
                <a:spcPts val="0"/>
              </a:spcBef>
              <a:spcAft>
                <a:spcPts val="0"/>
              </a:spcAft>
              <a:buNone/>
            </a:pPr>
            <a:r>
              <a:rPr lang="en-US" sz="2800" err="1">
                <a:latin typeface="Lexend Deca" pitchFamily="2" charset="0"/>
              </a:rPr>
              <a:t>Bùi</a:t>
            </a:r>
            <a:r>
              <a:rPr lang="en-US" sz="2800">
                <a:latin typeface="Lexend Deca" pitchFamily="2" charset="0"/>
              </a:rPr>
              <a:t> </a:t>
            </a:r>
            <a:r>
              <a:rPr lang="en-US" sz="2800" err="1">
                <a:latin typeface="Lexend Deca" pitchFamily="2" charset="0"/>
              </a:rPr>
              <a:t>Ngọc</a:t>
            </a:r>
            <a:r>
              <a:rPr lang="en-US" sz="2800">
                <a:latin typeface="Lexend Deca" pitchFamily="2" charset="0"/>
              </a:rPr>
              <a:t> </a:t>
            </a:r>
            <a:r>
              <a:rPr lang="en-US" sz="2800" err="1">
                <a:latin typeface="Lexend Deca" pitchFamily="2" charset="0"/>
              </a:rPr>
              <a:t>Thành</a:t>
            </a:r>
            <a:endParaRPr lang="vi-VN" sz="2800">
              <a:latin typeface="Lexend Deca" pitchFamily="2" charset="0"/>
            </a:endParaRPr>
          </a:p>
          <a:p>
            <a:pPr marL="0" lvl="0" indent="0" algn="ctr" rtl="0">
              <a:lnSpc>
                <a:spcPct val="150000"/>
              </a:lnSpc>
              <a:spcBef>
                <a:spcPts val="0"/>
              </a:spcBef>
              <a:spcAft>
                <a:spcPts val="0"/>
              </a:spcAft>
              <a:buNone/>
            </a:pPr>
            <a:r>
              <a:rPr lang="vi-VN" sz="2800">
                <a:latin typeface="Lexend Deca" pitchFamily="2" charset="0"/>
              </a:rPr>
              <a:t>Lê </a:t>
            </a:r>
            <a:r>
              <a:rPr lang="en-US" sz="2800" err="1">
                <a:latin typeface="Lexend Deca" pitchFamily="2" charset="0"/>
              </a:rPr>
              <a:t>Đinh</a:t>
            </a:r>
            <a:r>
              <a:rPr lang="en-US" sz="2800">
                <a:latin typeface="Lexend Deca" pitchFamily="2" charset="0"/>
              </a:rPr>
              <a:t> </a:t>
            </a:r>
            <a:r>
              <a:rPr lang="en-US" sz="2800" err="1">
                <a:latin typeface="Lexend Deca" pitchFamily="2" charset="0"/>
              </a:rPr>
              <a:t>Quốc</a:t>
            </a:r>
            <a:r>
              <a:rPr lang="en-US" sz="2800">
                <a:latin typeface="Lexend Deca" pitchFamily="2" charset="0"/>
              </a:rPr>
              <a:t> </a:t>
            </a:r>
            <a:r>
              <a:rPr lang="en-US" sz="2800" err="1">
                <a:latin typeface="Lexend Deca" pitchFamily="2" charset="0"/>
              </a:rPr>
              <a:t>Huy</a:t>
            </a:r>
            <a:endParaRPr lang="vi-VN" sz="2800">
              <a:latin typeface="Lexend Deca" pitchFamily="2" charset="0"/>
            </a:endParaRPr>
          </a:p>
          <a:p>
            <a:pPr marL="0" lvl="0" indent="0" algn="ctr" rtl="0">
              <a:lnSpc>
                <a:spcPct val="150000"/>
              </a:lnSpc>
              <a:spcBef>
                <a:spcPts val="0"/>
              </a:spcBef>
              <a:spcAft>
                <a:spcPts val="0"/>
              </a:spcAft>
              <a:buNone/>
            </a:pPr>
            <a:r>
              <a:rPr lang="en-US" sz="2800" err="1">
                <a:latin typeface="Lexend Deca" pitchFamily="2" charset="0"/>
              </a:rPr>
              <a:t>Trần</a:t>
            </a:r>
            <a:r>
              <a:rPr lang="en-US" sz="2800">
                <a:latin typeface="Lexend Deca" pitchFamily="2" charset="0"/>
              </a:rPr>
              <a:t> Minh Tốt</a:t>
            </a:r>
            <a:endParaRPr lang="vi-VN" sz="2800">
              <a:latin typeface="Lexend Deca" pitchFamily="2" charset="0"/>
            </a:endParaRPr>
          </a:p>
        </p:txBody>
      </p:sp>
      <p:grpSp>
        <p:nvGrpSpPr>
          <p:cNvPr id="1236" name="Google Shape;1236;p52"/>
          <p:cNvGrpSpPr/>
          <p:nvPr/>
        </p:nvGrpSpPr>
        <p:grpSpPr>
          <a:xfrm>
            <a:off x="1464680" y="2456970"/>
            <a:ext cx="496549" cy="229560"/>
            <a:chOff x="5456771" y="2495661"/>
            <a:chExt cx="496549" cy="229560"/>
          </a:xfrm>
        </p:grpSpPr>
        <p:sp>
          <p:nvSpPr>
            <p:cNvPr id="1237" name="Google Shape;1237;p52"/>
            <p:cNvSpPr/>
            <p:nvPr/>
          </p:nvSpPr>
          <p:spPr>
            <a:xfrm>
              <a:off x="5622511" y="2495661"/>
              <a:ext cx="165046" cy="229560"/>
            </a:xfrm>
            <a:custGeom>
              <a:avLst/>
              <a:gdLst/>
              <a:ahLst/>
              <a:cxnLst/>
              <a:rect l="l" t="t" r="r" b="b"/>
              <a:pathLst>
                <a:path w="6992" h="10487" extrusionOk="0">
                  <a:moveTo>
                    <a:pt x="1" y="0"/>
                  </a:moveTo>
                  <a:lnTo>
                    <a:pt x="1" y="5259"/>
                  </a:lnTo>
                  <a:lnTo>
                    <a:pt x="1" y="10487"/>
                  </a:lnTo>
                  <a:lnTo>
                    <a:pt x="3496" y="7873"/>
                  </a:lnTo>
                  <a:lnTo>
                    <a:pt x="6992" y="5259"/>
                  </a:lnTo>
                  <a:lnTo>
                    <a:pt x="3496" y="2614"/>
                  </a:lnTo>
                  <a:lnTo>
                    <a:pt x="1" y="0"/>
                  </a:lnTo>
                  <a:close/>
                </a:path>
              </a:pathLst>
            </a:custGeom>
            <a:solidFill>
              <a:srgbClr val="232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a:off x="5788275" y="2495661"/>
              <a:ext cx="165046" cy="229560"/>
            </a:xfrm>
            <a:custGeom>
              <a:avLst/>
              <a:gdLst/>
              <a:ahLst/>
              <a:cxnLst/>
              <a:rect l="l" t="t" r="r" b="b"/>
              <a:pathLst>
                <a:path w="6992" h="10487" extrusionOk="0">
                  <a:moveTo>
                    <a:pt x="0" y="0"/>
                  </a:moveTo>
                  <a:lnTo>
                    <a:pt x="0" y="5259"/>
                  </a:lnTo>
                  <a:lnTo>
                    <a:pt x="0" y="10487"/>
                  </a:lnTo>
                  <a:lnTo>
                    <a:pt x="3496" y="7873"/>
                  </a:lnTo>
                  <a:lnTo>
                    <a:pt x="6991" y="5259"/>
                  </a:lnTo>
                  <a:lnTo>
                    <a:pt x="3496" y="261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a:off x="5456771" y="2495661"/>
              <a:ext cx="165046" cy="229560"/>
            </a:xfrm>
            <a:custGeom>
              <a:avLst/>
              <a:gdLst/>
              <a:ahLst/>
              <a:cxnLst/>
              <a:rect l="l" t="t" r="r" b="b"/>
              <a:pathLst>
                <a:path w="6992" h="10487" extrusionOk="0">
                  <a:moveTo>
                    <a:pt x="0" y="0"/>
                  </a:moveTo>
                  <a:lnTo>
                    <a:pt x="0" y="5259"/>
                  </a:lnTo>
                  <a:lnTo>
                    <a:pt x="0" y="10487"/>
                  </a:lnTo>
                  <a:lnTo>
                    <a:pt x="3496" y="7873"/>
                  </a:lnTo>
                  <a:lnTo>
                    <a:pt x="6991" y="5259"/>
                  </a:lnTo>
                  <a:lnTo>
                    <a:pt x="3496" y="261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52"/>
          <p:cNvGrpSpPr/>
          <p:nvPr/>
        </p:nvGrpSpPr>
        <p:grpSpPr>
          <a:xfrm>
            <a:off x="357292" y="2519519"/>
            <a:ext cx="875045" cy="125099"/>
            <a:chOff x="4462994" y="2622072"/>
            <a:chExt cx="496508" cy="125099"/>
          </a:xfrm>
        </p:grpSpPr>
        <p:sp>
          <p:nvSpPr>
            <p:cNvPr id="1241" name="Google Shape;1241;p52"/>
            <p:cNvSpPr/>
            <p:nvPr/>
          </p:nvSpPr>
          <p:spPr>
            <a:xfrm>
              <a:off x="4462994" y="2622072"/>
              <a:ext cx="496508" cy="42598"/>
            </a:xfrm>
            <a:custGeom>
              <a:avLst/>
              <a:gdLst/>
              <a:ahLst/>
              <a:cxnLst/>
              <a:rect l="l" t="t" r="r" b="b"/>
              <a:pathLst>
                <a:path w="21034" h="1946" extrusionOk="0">
                  <a:moveTo>
                    <a:pt x="0" y="0"/>
                  </a:moveTo>
                  <a:lnTo>
                    <a:pt x="0" y="1946"/>
                  </a:lnTo>
                  <a:lnTo>
                    <a:pt x="21034" y="1946"/>
                  </a:lnTo>
                  <a:lnTo>
                    <a:pt x="210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a:off x="4462994" y="2704573"/>
              <a:ext cx="496508" cy="42598"/>
            </a:xfrm>
            <a:custGeom>
              <a:avLst/>
              <a:gdLst/>
              <a:ahLst/>
              <a:cxnLst/>
              <a:rect l="l" t="t" r="r" b="b"/>
              <a:pathLst>
                <a:path w="21034" h="1946" extrusionOk="0">
                  <a:moveTo>
                    <a:pt x="0" y="1"/>
                  </a:moveTo>
                  <a:lnTo>
                    <a:pt x="0" y="1946"/>
                  </a:lnTo>
                  <a:lnTo>
                    <a:pt x="21034" y="1946"/>
                  </a:lnTo>
                  <a:lnTo>
                    <a:pt x="210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52"/>
          <p:cNvGrpSpPr/>
          <p:nvPr/>
        </p:nvGrpSpPr>
        <p:grpSpPr>
          <a:xfrm>
            <a:off x="7102504" y="2390910"/>
            <a:ext cx="496549" cy="229560"/>
            <a:chOff x="5456771" y="2495661"/>
            <a:chExt cx="496549" cy="229560"/>
          </a:xfrm>
        </p:grpSpPr>
        <p:sp>
          <p:nvSpPr>
            <p:cNvPr id="1244" name="Google Shape;1244;p52"/>
            <p:cNvSpPr/>
            <p:nvPr/>
          </p:nvSpPr>
          <p:spPr>
            <a:xfrm>
              <a:off x="5622511" y="2495661"/>
              <a:ext cx="165046" cy="229560"/>
            </a:xfrm>
            <a:custGeom>
              <a:avLst/>
              <a:gdLst/>
              <a:ahLst/>
              <a:cxnLst/>
              <a:rect l="l" t="t" r="r" b="b"/>
              <a:pathLst>
                <a:path w="6992" h="10487" extrusionOk="0">
                  <a:moveTo>
                    <a:pt x="1" y="0"/>
                  </a:moveTo>
                  <a:lnTo>
                    <a:pt x="1" y="5259"/>
                  </a:lnTo>
                  <a:lnTo>
                    <a:pt x="1" y="10487"/>
                  </a:lnTo>
                  <a:lnTo>
                    <a:pt x="3496" y="7873"/>
                  </a:lnTo>
                  <a:lnTo>
                    <a:pt x="6992" y="5259"/>
                  </a:lnTo>
                  <a:lnTo>
                    <a:pt x="3496" y="2614"/>
                  </a:lnTo>
                  <a:lnTo>
                    <a:pt x="1" y="0"/>
                  </a:lnTo>
                  <a:close/>
                </a:path>
              </a:pathLst>
            </a:custGeom>
            <a:solidFill>
              <a:srgbClr val="232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a:off x="5788275" y="2495661"/>
              <a:ext cx="165046" cy="229560"/>
            </a:xfrm>
            <a:custGeom>
              <a:avLst/>
              <a:gdLst/>
              <a:ahLst/>
              <a:cxnLst/>
              <a:rect l="l" t="t" r="r" b="b"/>
              <a:pathLst>
                <a:path w="6992" h="10487" extrusionOk="0">
                  <a:moveTo>
                    <a:pt x="0" y="0"/>
                  </a:moveTo>
                  <a:lnTo>
                    <a:pt x="0" y="5259"/>
                  </a:lnTo>
                  <a:lnTo>
                    <a:pt x="0" y="10487"/>
                  </a:lnTo>
                  <a:lnTo>
                    <a:pt x="3496" y="7873"/>
                  </a:lnTo>
                  <a:lnTo>
                    <a:pt x="6991" y="5259"/>
                  </a:lnTo>
                  <a:lnTo>
                    <a:pt x="3496" y="261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a:off x="5456771" y="2495661"/>
              <a:ext cx="165046" cy="229560"/>
            </a:xfrm>
            <a:custGeom>
              <a:avLst/>
              <a:gdLst/>
              <a:ahLst/>
              <a:cxnLst/>
              <a:rect l="l" t="t" r="r" b="b"/>
              <a:pathLst>
                <a:path w="6992" h="10487" extrusionOk="0">
                  <a:moveTo>
                    <a:pt x="0" y="0"/>
                  </a:moveTo>
                  <a:lnTo>
                    <a:pt x="0" y="5259"/>
                  </a:lnTo>
                  <a:lnTo>
                    <a:pt x="0" y="10487"/>
                  </a:lnTo>
                  <a:lnTo>
                    <a:pt x="3496" y="7873"/>
                  </a:lnTo>
                  <a:lnTo>
                    <a:pt x="6991" y="5259"/>
                  </a:lnTo>
                  <a:lnTo>
                    <a:pt x="3496" y="2614"/>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52"/>
          <p:cNvGrpSpPr/>
          <p:nvPr/>
        </p:nvGrpSpPr>
        <p:grpSpPr>
          <a:xfrm>
            <a:off x="7831780" y="2461902"/>
            <a:ext cx="875045" cy="125099"/>
            <a:chOff x="4462994" y="2622072"/>
            <a:chExt cx="496508" cy="125099"/>
          </a:xfrm>
        </p:grpSpPr>
        <p:sp>
          <p:nvSpPr>
            <p:cNvPr id="1248" name="Google Shape;1248;p52"/>
            <p:cNvSpPr/>
            <p:nvPr/>
          </p:nvSpPr>
          <p:spPr>
            <a:xfrm>
              <a:off x="4462994" y="2622072"/>
              <a:ext cx="496508" cy="42598"/>
            </a:xfrm>
            <a:custGeom>
              <a:avLst/>
              <a:gdLst/>
              <a:ahLst/>
              <a:cxnLst/>
              <a:rect l="l" t="t" r="r" b="b"/>
              <a:pathLst>
                <a:path w="21034" h="1946" extrusionOk="0">
                  <a:moveTo>
                    <a:pt x="0" y="0"/>
                  </a:moveTo>
                  <a:lnTo>
                    <a:pt x="0" y="1946"/>
                  </a:lnTo>
                  <a:lnTo>
                    <a:pt x="21034" y="1946"/>
                  </a:lnTo>
                  <a:lnTo>
                    <a:pt x="210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a:off x="4462994" y="2704573"/>
              <a:ext cx="496508" cy="42598"/>
            </a:xfrm>
            <a:custGeom>
              <a:avLst/>
              <a:gdLst/>
              <a:ahLst/>
              <a:cxnLst/>
              <a:rect l="l" t="t" r="r" b="b"/>
              <a:pathLst>
                <a:path w="21034" h="1946" extrusionOk="0">
                  <a:moveTo>
                    <a:pt x="0" y="1"/>
                  </a:moveTo>
                  <a:lnTo>
                    <a:pt x="0" y="1946"/>
                  </a:lnTo>
                  <a:lnTo>
                    <a:pt x="21034" y="1946"/>
                  </a:lnTo>
                  <a:lnTo>
                    <a:pt x="210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52"/>
          <p:cNvSpPr/>
          <p:nvPr/>
        </p:nvSpPr>
        <p:spPr>
          <a:xfrm rot="10800000" flipH="1">
            <a:off x="3814798" y="4410735"/>
            <a:ext cx="2518362" cy="584327"/>
          </a:xfrm>
          <a:custGeom>
            <a:avLst/>
            <a:gdLst/>
            <a:ahLst/>
            <a:cxnLst/>
            <a:rect l="l" t="t" r="r" b="b"/>
            <a:pathLst>
              <a:path w="84198" h="84197" extrusionOk="0">
                <a:moveTo>
                  <a:pt x="1" y="1"/>
                </a:moveTo>
                <a:lnTo>
                  <a:pt x="1" y="84197"/>
                </a:lnTo>
                <a:lnTo>
                  <a:pt x="84197" y="84197"/>
                </a:lnTo>
                <a:lnTo>
                  <a:pt x="84197" y="1"/>
                </a:lnTo>
                <a:close/>
              </a:path>
            </a:pathLst>
          </a:custGeom>
          <a:solidFill>
            <a:srgbClr val="1C7B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2"/>
          <p:cNvSpPr/>
          <p:nvPr/>
        </p:nvSpPr>
        <p:spPr>
          <a:xfrm rot="10800000" flipH="1">
            <a:off x="4444881" y="4409899"/>
            <a:ext cx="629127" cy="778203"/>
          </a:xfrm>
          <a:custGeom>
            <a:avLst/>
            <a:gdLst/>
            <a:ahLst/>
            <a:cxnLst/>
            <a:rect l="l" t="t" r="r" b="b"/>
            <a:pathLst>
              <a:path w="21034" h="28056" extrusionOk="0">
                <a:moveTo>
                  <a:pt x="0" y="0"/>
                </a:moveTo>
                <a:lnTo>
                  <a:pt x="0" y="28055"/>
                </a:lnTo>
                <a:lnTo>
                  <a:pt x="21034" y="28055"/>
                </a:lnTo>
                <a:lnTo>
                  <a:pt x="21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Rectangle: Rounded Corners 31">
            <a:extLst>
              <a:ext uri="{FF2B5EF4-FFF2-40B4-BE49-F238E27FC236}">
                <a16:creationId xmlns:a16="http://schemas.microsoft.com/office/drawing/2014/main" id="{FFA1C1A7-FF1F-9119-F255-006C0A2C396A}"/>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tx1"/>
                </a:solidFill>
                <a:latin typeface="Lexend Deca" pitchFamily="2" charset="0"/>
              </a:rPr>
              <a:t>02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20</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DE5D8E3C-7A57-C02C-DB07-B35D1E8E4241}"/>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02. XỬ LÝ DỮ LIỆU</a:t>
            </a:r>
          </a:p>
        </p:txBody>
      </p:sp>
      <p:sp>
        <p:nvSpPr>
          <p:cNvPr id="5" name="Google Shape;892;p39">
            <a:extLst>
              <a:ext uri="{FF2B5EF4-FFF2-40B4-BE49-F238E27FC236}">
                <a16:creationId xmlns:a16="http://schemas.microsoft.com/office/drawing/2014/main" id="{41C9AA57-5BC6-939C-A267-7307EFE4B7D4}"/>
              </a:ext>
            </a:extLst>
          </p:cNvPr>
          <p:cNvSpPr txBox="1">
            <a:spLocks/>
          </p:cNvSpPr>
          <p:nvPr/>
        </p:nvSpPr>
        <p:spPr>
          <a:xfrm>
            <a:off x="0" y="38837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solidFill>
                  <a:srgbClr val="FF0000"/>
                </a:solidFill>
                <a:latin typeface="Lexend Deca" pitchFamily="2" charset="0"/>
              </a:rPr>
              <a:t>DÙNG LABEL ENCODER ĐỂ CHUYỂN THUỘC TÍNH OBJECT SANG NUMERIC</a:t>
            </a:r>
          </a:p>
        </p:txBody>
      </p:sp>
      <p:pic>
        <p:nvPicPr>
          <p:cNvPr id="4" name="Picture 3">
            <a:extLst>
              <a:ext uri="{FF2B5EF4-FFF2-40B4-BE49-F238E27FC236}">
                <a16:creationId xmlns:a16="http://schemas.microsoft.com/office/drawing/2014/main" id="{38A07F80-C8C2-906A-884F-689C114E63A9}"/>
              </a:ext>
            </a:extLst>
          </p:cNvPr>
          <p:cNvPicPr>
            <a:picLocks noChangeAspect="1"/>
          </p:cNvPicPr>
          <p:nvPr/>
        </p:nvPicPr>
        <p:blipFill>
          <a:blip r:embed="rId3"/>
          <a:stretch>
            <a:fillRect/>
          </a:stretch>
        </p:blipFill>
        <p:spPr>
          <a:xfrm>
            <a:off x="1961611" y="1204698"/>
            <a:ext cx="5220778" cy="2734104"/>
          </a:xfrm>
          <a:prstGeom prst="rect">
            <a:avLst/>
          </a:prstGeom>
          <a:ln>
            <a:solidFill>
              <a:schemeClr val="bg1"/>
            </a:solidFill>
          </a:ln>
        </p:spPr>
      </p:pic>
    </p:spTree>
    <p:extLst>
      <p:ext uri="{BB962C8B-B14F-4D97-AF65-F5344CB8AC3E}">
        <p14:creationId xmlns:p14="http://schemas.microsoft.com/office/powerpoint/2010/main" val="881371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21</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DE5D8E3C-7A57-C02C-DB07-B35D1E8E4241}"/>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02. XỬ LÝ DỮ LIỆU</a:t>
            </a:r>
          </a:p>
        </p:txBody>
      </p:sp>
      <p:sp>
        <p:nvSpPr>
          <p:cNvPr id="5" name="Google Shape;892;p39">
            <a:extLst>
              <a:ext uri="{FF2B5EF4-FFF2-40B4-BE49-F238E27FC236}">
                <a16:creationId xmlns:a16="http://schemas.microsoft.com/office/drawing/2014/main" id="{41C9AA57-5BC6-939C-A267-7307EFE4B7D4}"/>
              </a:ext>
            </a:extLst>
          </p:cNvPr>
          <p:cNvSpPr txBox="1">
            <a:spLocks/>
          </p:cNvSpPr>
          <p:nvPr/>
        </p:nvSpPr>
        <p:spPr>
          <a:xfrm>
            <a:off x="0" y="38837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solidFill>
                  <a:srgbClr val="FF0000"/>
                </a:solidFill>
                <a:latin typeface="Lexend Deca" pitchFamily="2" charset="0"/>
              </a:rPr>
              <a:t>DỮ LIỆU TRƯỚC VÀ SAU KHI ENCODING</a:t>
            </a:r>
          </a:p>
        </p:txBody>
      </p:sp>
      <p:pic>
        <p:nvPicPr>
          <p:cNvPr id="6" name="Picture 5">
            <a:extLst>
              <a:ext uri="{FF2B5EF4-FFF2-40B4-BE49-F238E27FC236}">
                <a16:creationId xmlns:a16="http://schemas.microsoft.com/office/drawing/2014/main" id="{37A28F84-F0C4-7729-2274-9BA56A7934A0}"/>
              </a:ext>
            </a:extLst>
          </p:cNvPr>
          <p:cNvPicPr>
            <a:picLocks noChangeAspect="1"/>
          </p:cNvPicPr>
          <p:nvPr/>
        </p:nvPicPr>
        <p:blipFill>
          <a:blip r:embed="rId3"/>
          <a:stretch>
            <a:fillRect/>
          </a:stretch>
        </p:blipFill>
        <p:spPr>
          <a:xfrm>
            <a:off x="662940" y="1150485"/>
            <a:ext cx="7970520" cy="1492304"/>
          </a:xfrm>
          <a:prstGeom prst="rect">
            <a:avLst/>
          </a:prstGeom>
          <a:ln>
            <a:solidFill>
              <a:schemeClr val="bg1"/>
            </a:solidFill>
          </a:ln>
        </p:spPr>
      </p:pic>
      <p:pic>
        <p:nvPicPr>
          <p:cNvPr id="8" name="Picture 7">
            <a:extLst>
              <a:ext uri="{FF2B5EF4-FFF2-40B4-BE49-F238E27FC236}">
                <a16:creationId xmlns:a16="http://schemas.microsoft.com/office/drawing/2014/main" id="{240D86A1-E4D5-00E0-931D-C320A1EFA911}"/>
              </a:ext>
            </a:extLst>
          </p:cNvPr>
          <p:cNvPicPr>
            <a:picLocks noChangeAspect="1"/>
          </p:cNvPicPr>
          <p:nvPr/>
        </p:nvPicPr>
        <p:blipFill>
          <a:blip r:embed="rId4"/>
          <a:stretch>
            <a:fillRect/>
          </a:stretch>
        </p:blipFill>
        <p:spPr>
          <a:xfrm>
            <a:off x="662940" y="3176368"/>
            <a:ext cx="7970521" cy="1139481"/>
          </a:xfrm>
          <a:prstGeom prst="rect">
            <a:avLst/>
          </a:prstGeom>
          <a:ln>
            <a:solidFill>
              <a:schemeClr val="bg1"/>
            </a:solidFill>
          </a:ln>
        </p:spPr>
      </p:pic>
      <p:sp>
        <p:nvSpPr>
          <p:cNvPr id="9" name="Google Shape;892;p39">
            <a:extLst>
              <a:ext uri="{FF2B5EF4-FFF2-40B4-BE49-F238E27FC236}">
                <a16:creationId xmlns:a16="http://schemas.microsoft.com/office/drawing/2014/main" id="{C50C46FA-0BFC-EDE2-7D91-051474227D2A}"/>
              </a:ext>
            </a:extLst>
          </p:cNvPr>
          <p:cNvSpPr txBox="1">
            <a:spLocks/>
          </p:cNvSpPr>
          <p:nvPr/>
        </p:nvSpPr>
        <p:spPr>
          <a:xfrm>
            <a:off x="0" y="2642788"/>
            <a:ext cx="9144000" cy="5335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Trước</a:t>
            </a:r>
          </a:p>
        </p:txBody>
      </p:sp>
      <p:sp>
        <p:nvSpPr>
          <p:cNvPr id="10" name="Google Shape;892;p39">
            <a:extLst>
              <a:ext uri="{FF2B5EF4-FFF2-40B4-BE49-F238E27FC236}">
                <a16:creationId xmlns:a16="http://schemas.microsoft.com/office/drawing/2014/main" id="{9452A72F-6919-5E30-C49E-E092FF418A0E}"/>
              </a:ext>
            </a:extLst>
          </p:cNvPr>
          <p:cNvSpPr txBox="1">
            <a:spLocks/>
          </p:cNvSpPr>
          <p:nvPr/>
        </p:nvSpPr>
        <p:spPr>
          <a:xfrm>
            <a:off x="0" y="4331034"/>
            <a:ext cx="9144000" cy="5335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Sau</a:t>
            </a:r>
          </a:p>
        </p:txBody>
      </p:sp>
    </p:spTree>
    <p:extLst>
      <p:ext uri="{BB962C8B-B14F-4D97-AF65-F5344CB8AC3E}">
        <p14:creationId xmlns:p14="http://schemas.microsoft.com/office/powerpoint/2010/main" val="840352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12" name="Oval 11">
            <a:extLst>
              <a:ext uri="{FF2B5EF4-FFF2-40B4-BE49-F238E27FC236}">
                <a16:creationId xmlns:a16="http://schemas.microsoft.com/office/drawing/2014/main" id="{A010D01E-6E97-D215-D1CB-02C78FE7A454}"/>
              </a:ext>
            </a:extLst>
          </p:cNvPr>
          <p:cNvSpPr/>
          <p:nvPr/>
        </p:nvSpPr>
        <p:spPr>
          <a:xfrm>
            <a:off x="6773381" y="963265"/>
            <a:ext cx="1257300" cy="1168012"/>
          </a:xfrm>
          <a:prstGeom prst="ellipse">
            <a:avLst/>
          </a:prstGeom>
          <a:ln w="38100">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A82DB74-5FD0-DA47-EC95-9BAD9BCF5392}"/>
              </a:ext>
            </a:extLst>
          </p:cNvPr>
          <p:cNvSpPr/>
          <p:nvPr/>
        </p:nvSpPr>
        <p:spPr>
          <a:xfrm>
            <a:off x="5791200" y="965174"/>
            <a:ext cx="1257300" cy="1168012"/>
          </a:xfrm>
          <a:prstGeom prst="ellipse">
            <a:avLst/>
          </a:prstGeom>
          <a:ln w="38100">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C485B87-F6C9-8DD8-76C3-DA966790A1B6}"/>
              </a:ext>
            </a:extLst>
          </p:cNvPr>
          <p:cNvSpPr/>
          <p:nvPr/>
        </p:nvSpPr>
        <p:spPr>
          <a:xfrm>
            <a:off x="6858000" y="2157867"/>
            <a:ext cx="1257300" cy="1168012"/>
          </a:xfrm>
          <a:prstGeom prst="ellipse">
            <a:avLst/>
          </a:prstGeom>
          <a:ln w="38100">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22</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DE5D8E3C-7A57-C02C-DB07-B35D1E8E4241}"/>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02. XỬ LÝ DỮ LIỆU</a:t>
            </a:r>
          </a:p>
        </p:txBody>
      </p:sp>
      <p:sp>
        <p:nvSpPr>
          <p:cNvPr id="5" name="Google Shape;892;p39">
            <a:extLst>
              <a:ext uri="{FF2B5EF4-FFF2-40B4-BE49-F238E27FC236}">
                <a16:creationId xmlns:a16="http://schemas.microsoft.com/office/drawing/2014/main" id="{41C9AA57-5BC6-939C-A267-7307EFE4B7D4}"/>
              </a:ext>
            </a:extLst>
          </p:cNvPr>
          <p:cNvSpPr txBox="1">
            <a:spLocks/>
          </p:cNvSpPr>
          <p:nvPr/>
        </p:nvSpPr>
        <p:spPr>
          <a:xfrm>
            <a:off x="0" y="38837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solidFill>
                  <a:srgbClr val="FF0000"/>
                </a:solidFill>
                <a:latin typeface="Lexend Deca" pitchFamily="2" charset="0"/>
              </a:rPr>
              <a:t>TỔNG QUAN GIÁ TRỊ CỦA DỮ LIỆU RỜI RẠC</a:t>
            </a:r>
          </a:p>
        </p:txBody>
      </p:sp>
      <p:pic>
        <p:nvPicPr>
          <p:cNvPr id="3076" name="Picture 4">
            <a:extLst>
              <a:ext uri="{FF2B5EF4-FFF2-40B4-BE49-F238E27FC236}">
                <a16:creationId xmlns:a16="http://schemas.microsoft.com/office/drawing/2014/main" id="{EA47BDCD-839A-79F5-0635-6C1A05B2A4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38" y="1062602"/>
            <a:ext cx="4297680" cy="108777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37838ADF-924A-96AB-7EF0-855EF3B7939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182" y="1062602"/>
            <a:ext cx="4297680" cy="108813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A5C572A3-D5A7-15F5-3BE9-1667E5FE1F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38" y="2238117"/>
            <a:ext cx="4297680" cy="1084097"/>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EA089AB9-6B77-467C-F340-80CA05CA76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5182" y="2240026"/>
            <a:ext cx="4297680" cy="1084097"/>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50B70E08-A3CB-B175-990F-699517E4E4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138" y="3409950"/>
            <a:ext cx="4297680" cy="10877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E27FCB-179B-8A27-C861-FA6053D9B1A2}"/>
              </a:ext>
            </a:extLst>
          </p:cNvPr>
          <p:cNvSpPr txBox="1"/>
          <p:nvPr/>
        </p:nvSpPr>
        <p:spPr>
          <a:xfrm>
            <a:off x="4572000" y="3430963"/>
            <a:ext cx="4572000" cy="116801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it-IT" sz="1200" b="1">
                <a:solidFill>
                  <a:schemeClr val="bg1"/>
                </a:solidFill>
                <a:latin typeface="Lexend Deca" pitchFamily="2" charset="0"/>
              </a:rPr>
              <a:t>Xóa cột Over18 và EmployeeCount do chỉ có một giá trị.</a:t>
            </a:r>
          </a:p>
          <a:p>
            <a:pPr marL="171450" indent="-171450">
              <a:lnSpc>
                <a:spcPct val="150000"/>
              </a:lnSpc>
              <a:buFont typeface="Arial" panose="020B0604020202020204" pitchFamily="34" charset="0"/>
              <a:buChar char="•"/>
            </a:pPr>
            <a:r>
              <a:rPr lang="it-IT" sz="1200" b="1">
                <a:solidFill>
                  <a:schemeClr val="bg1"/>
                </a:solidFill>
                <a:latin typeface="Lexend Deca" pitchFamily="2" charset="0"/>
              </a:rPr>
              <a:t>Xóa cột EmployeeNumber do chỉ là những con số thứ tự không cần thiết.</a:t>
            </a:r>
          </a:p>
        </p:txBody>
      </p:sp>
    </p:spTree>
    <p:extLst>
      <p:ext uri="{BB962C8B-B14F-4D97-AF65-F5344CB8AC3E}">
        <p14:creationId xmlns:p14="http://schemas.microsoft.com/office/powerpoint/2010/main" val="92189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7" grpId="0"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3" name="Oval 2">
            <a:extLst>
              <a:ext uri="{FF2B5EF4-FFF2-40B4-BE49-F238E27FC236}">
                <a16:creationId xmlns:a16="http://schemas.microsoft.com/office/drawing/2014/main" id="{37144164-F81D-9DD7-7D2F-291681305A92}"/>
              </a:ext>
            </a:extLst>
          </p:cNvPr>
          <p:cNvSpPr/>
          <p:nvPr/>
        </p:nvSpPr>
        <p:spPr>
          <a:xfrm>
            <a:off x="2971798" y="2127993"/>
            <a:ext cx="1600202" cy="1287435"/>
          </a:xfrm>
          <a:prstGeom prst="ellipse">
            <a:avLst/>
          </a:prstGeom>
          <a:ln w="38100">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23</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DE5D8E3C-7A57-C02C-DB07-B35D1E8E4241}"/>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02. XỬ LÝ DỮ LIỆU</a:t>
            </a:r>
          </a:p>
        </p:txBody>
      </p:sp>
      <p:sp>
        <p:nvSpPr>
          <p:cNvPr id="5" name="Google Shape;892;p39">
            <a:extLst>
              <a:ext uri="{FF2B5EF4-FFF2-40B4-BE49-F238E27FC236}">
                <a16:creationId xmlns:a16="http://schemas.microsoft.com/office/drawing/2014/main" id="{41C9AA57-5BC6-939C-A267-7307EFE4B7D4}"/>
              </a:ext>
            </a:extLst>
          </p:cNvPr>
          <p:cNvSpPr txBox="1">
            <a:spLocks/>
          </p:cNvSpPr>
          <p:nvPr/>
        </p:nvSpPr>
        <p:spPr>
          <a:xfrm>
            <a:off x="0" y="38837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solidFill>
                  <a:srgbClr val="FF0000"/>
                </a:solidFill>
                <a:latin typeface="Lexend Deca" pitchFamily="2" charset="0"/>
              </a:rPr>
              <a:t>TỔNG QUAN GIÁ TRỊ CỦA DỮ LIỆU LIÊN TỤC</a:t>
            </a:r>
          </a:p>
        </p:txBody>
      </p:sp>
      <p:pic>
        <p:nvPicPr>
          <p:cNvPr id="3076" name="Picture 4">
            <a:extLst>
              <a:ext uri="{FF2B5EF4-FFF2-40B4-BE49-F238E27FC236}">
                <a16:creationId xmlns:a16="http://schemas.microsoft.com/office/drawing/2014/main" id="{EA47BDCD-839A-79F5-0635-6C1A05B2A415}"/>
              </a:ext>
            </a:extLst>
          </p:cNvPr>
          <p:cNvPicPr>
            <a:picLocks noChangeAspect="1" noChangeArrowheads="1"/>
          </p:cNvPicPr>
          <p:nvPr/>
        </p:nvPicPr>
        <p:blipFill>
          <a:blip r:embed="rId3"/>
          <a:srcRect/>
          <a:stretch/>
        </p:blipFill>
        <p:spPr bwMode="auto">
          <a:xfrm>
            <a:off x="131138" y="1068080"/>
            <a:ext cx="4297680" cy="107682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37838ADF-924A-96AB-7EF0-855EF3B79393}"/>
              </a:ext>
            </a:extLst>
          </p:cNvPr>
          <p:cNvPicPr>
            <a:picLocks noChangeArrowheads="1"/>
          </p:cNvPicPr>
          <p:nvPr/>
        </p:nvPicPr>
        <p:blipFill>
          <a:blip r:embed="rId4"/>
          <a:srcRect/>
          <a:stretch/>
        </p:blipFill>
        <p:spPr bwMode="auto">
          <a:xfrm>
            <a:off x="4715182" y="1081763"/>
            <a:ext cx="4297680" cy="1049814"/>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A5C572A3-D5A7-15F5-3BE9-1667E5FE1FD9}"/>
              </a:ext>
            </a:extLst>
          </p:cNvPr>
          <p:cNvPicPr>
            <a:picLocks noChangeAspect="1" noChangeArrowheads="1"/>
          </p:cNvPicPr>
          <p:nvPr/>
        </p:nvPicPr>
        <p:blipFill>
          <a:blip r:embed="rId5"/>
          <a:srcRect/>
          <a:stretch/>
        </p:blipFill>
        <p:spPr bwMode="auto">
          <a:xfrm>
            <a:off x="131143" y="2238117"/>
            <a:ext cx="4297670" cy="1084097"/>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EA089AB9-6B77-467C-F340-80CA05CA7684}"/>
              </a:ext>
            </a:extLst>
          </p:cNvPr>
          <p:cNvPicPr>
            <a:picLocks noChangeAspect="1" noChangeArrowheads="1"/>
          </p:cNvPicPr>
          <p:nvPr/>
        </p:nvPicPr>
        <p:blipFill>
          <a:blip r:embed="rId6"/>
          <a:srcRect/>
          <a:stretch/>
        </p:blipFill>
        <p:spPr bwMode="auto">
          <a:xfrm>
            <a:off x="4715182" y="2243663"/>
            <a:ext cx="4297680" cy="1076823"/>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50B70E08-A3CB-B175-990F-699517E4E4EB}"/>
              </a:ext>
            </a:extLst>
          </p:cNvPr>
          <p:cNvPicPr>
            <a:picLocks noChangeAspect="1" noChangeArrowheads="1"/>
          </p:cNvPicPr>
          <p:nvPr/>
        </p:nvPicPr>
        <p:blipFill>
          <a:blip r:embed="rId7"/>
          <a:srcRect/>
          <a:stretch/>
        </p:blipFill>
        <p:spPr bwMode="auto">
          <a:xfrm>
            <a:off x="131138" y="3415428"/>
            <a:ext cx="4297680" cy="10768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E27FCB-179B-8A27-C861-FA6053D9B1A2}"/>
              </a:ext>
            </a:extLst>
          </p:cNvPr>
          <p:cNvSpPr txBox="1"/>
          <p:nvPr/>
        </p:nvSpPr>
        <p:spPr>
          <a:xfrm>
            <a:off x="4715182" y="3676135"/>
            <a:ext cx="3954966" cy="33701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it-IT" sz="1200" b="1">
                <a:solidFill>
                  <a:schemeClr val="bg1"/>
                </a:solidFill>
                <a:latin typeface="Lexend Deca" pitchFamily="2" charset="0"/>
              </a:rPr>
              <a:t>Xóa cột StandardHours do chỉ có một giá trị.</a:t>
            </a:r>
          </a:p>
        </p:txBody>
      </p:sp>
    </p:spTree>
    <p:extLst>
      <p:ext uri="{BB962C8B-B14F-4D97-AF65-F5344CB8AC3E}">
        <p14:creationId xmlns:p14="http://schemas.microsoft.com/office/powerpoint/2010/main" val="63217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33"/>
          <p:cNvSpPr/>
          <p:nvPr/>
        </p:nvSpPr>
        <p:spPr>
          <a:xfrm flipH="1">
            <a:off x="1066020" y="3240100"/>
            <a:ext cx="899100" cy="899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68" name="Google Shape;768;p33"/>
          <p:cNvSpPr txBox="1">
            <a:spLocks noGrp="1"/>
          </p:cNvSpPr>
          <p:nvPr>
            <p:ph type="title"/>
          </p:nvPr>
        </p:nvSpPr>
        <p:spPr>
          <a:xfrm flipH="1">
            <a:off x="3459985" y="1"/>
            <a:ext cx="5684015" cy="21262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Lexend Deca" pitchFamily="2" charset="0"/>
              </a:rPr>
              <a:t>VISUALIZATION</a:t>
            </a:r>
            <a:endParaRPr b="1">
              <a:latin typeface="Lexend Deca" pitchFamily="2" charset="0"/>
            </a:endParaRPr>
          </a:p>
        </p:txBody>
      </p:sp>
      <p:sp>
        <p:nvSpPr>
          <p:cNvPr id="770" name="Google Shape;770;p33"/>
          <p:cNvSpPr txBox="1">
            <a:spLocks noGrp="1"/>
          </p:cNvSpPr>
          <p:nvPr>
            <p:ph type="title" idx="2"/>
          </p:nvPr>
        </p:nvSpPr>
        <p:spPr>
          <a:xfrm flipH="1">
            <a:off x="1230950" y="3627900"/>
            <a:ext cx="1598700" cy="100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exend Deca" pitchFamily="2" charset="0"/>
              </a:rPr>
              <a:t>0</a:t>
            </a:r>
            <a:r>
              <a:rPr lang="vi-VN" b="1">
                <a:latin typeface="Lexend Deca" pitchFamily="2" charset="0"/>
              </a:rPr>
              <a:t>3</a:t>
            </a:r>
            <a:endParaRPr b="1">
              <a:latin typeface="Lexend Deca" pitchFamily="2" charset="0"/>
            </a:endParaRPr>
          </a:p>
        </p:txBody>
      </p:sp>
      <p:sp>
        <p:nvSpPr>
          <p:cNvPr id="771" name="Google Shape;771;p33"/>
          <p:cNvSpPr/>
          <p:nvPr/>
        </p:nvSpPr>
        <p:spPr>
          <a:xfrm rot="5400000">
            <a:off x="6470391" y="2122892"/>
            <a:ext cx="3025755" cy="3015469"/>
          </a:xfrm>
          <a:custGeom>
            <a:avLst/>
            <a:gdLst/>
            <a:ahLst/>
            <a:cxnLst/>
            <a:rect l="l" t="t" r="r" b="b"/>
            <a:pathLst>
              <a:path w="21704" h="21703" extrusionOk="0">
                <a:moveTo>
                  <a:pt x="1" y="0"/>
                </a:moveTo>
                <a:lnTo>
                  <a:pt x="1" y="21703"/>
                </a:lnTo>
                <a:lnTo>
                  <a:pt x="21703" y="21703"/>
                </a:lnTo>
                <a:lnTo>
                  <a:pt x="21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2" name="Google Shape;772;p33"/>
          <p:cNvSpPr/>
          <p:nvPr/>
        </p:nvSpPr>
        <p:spPr>
          <a:xfrm rot="5400000">
            <a:off x="3457124" y="2124976"/>
            <a:ext cx="3025755" cy="3011301"/>
          </a:xfrm>
          <a:custGeom>
            <a:avLst/>
            <a:gdLst/>
            <a:ahLst/>
            <a:cxnLst/>
            <a:rect l="l" t="t" r="r" b="b"/>
            <a:pathLst>
              <a:path w="21704" h="21673" extrusionOk="0">
                <a:moveTo>
                  <a:pt x="1" y="1"/>
                </a:moveTo>
                <a:lnTo>
                  <a:pt x="1" y="21673"/>
                </a:lnTo>
                <a:lnTo>
                  <a:pt x="21703" y="21673"/>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3" name="Google Shape;773;p33"/>
          <p:cNvSpPr/>
          <p:nvPr/>
        </p:nvSpPr>
        <p:spPr>
          <a:xfrm rot="5400000">
            <a:off x="6470391" y="2122892"/>
            <a:ext cx="3025755" cy="3015469"/>
          </a:xfrm>
          <a:custGeom>
            <a:avLst/>
            <a:gdLst/>
            <a:ahLst/>
            <a:cxnLst/>
            <a:rect l="l" t="t" r="r" b="b"/>
            <a:pathLst>
              <a:path w="21704" h="21703" extrusionOk="0">
                <a:moveTo>
                  <a:pt x="1" y="0"/>
                </a:moveTo>
                <a:lnTo>
                  <a:pt x="1" y="21703"/>
                </a:lnTo>
                <a:lnTo>
                  <a:pt x="578" y="21703"/>
                </a:lnTo>
                <a:cubicBezTo>
                  <a:pt x="12281" y="21399"/>
                  <a:pt x="21703" y="11794"/>
                  <a:pt x="21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4" name="Google Shape;774;p33"/>
          <p:cNvSpPr/>
          <p:nvPr/>
        </p:nvSpPr>
        <p:spPr>
          <a:xfrm rot="5400000">
            <a:off x="7523747" y="2129557"/>
            <a:ext cx="1970560" cy="1963952"/>
          </a:xfrm>
          <a:custGeom>
            <a:avLst/>
            <a:gdLst/>
            <a:ahLst/>
            <a:cxnLst/>
            <a:rect l="l" t="t" r="r" b="b"/>
            <a:pathLst>
              <a:path w="14135" h="14135" extrusionOk="0">
                <a:moveTo>
                  <a:pt x="1" y="0"/>
                </a:moveTo>
                <a:lnTo>
                  <a:pt x="1" y="14134"/>
                </a:lnTo>
                <a:cubicBezTo>
                  <a:pt x="7782" y="14134"/>
                  <a:pt x="14135" y="7842"/>
                  <a:pt x="1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5" name="Google Shape;775;p33"/>
          <p:cNvSpPr/>
          <p:nvPr/>
        </p:nvSpPr>
        <p:spPr>
          <a:xfrm rot="5400000">
            <a:off x="5472887" y="4140739"/>
            <a:ext cx="1004449" cy="1001081"/>
          </a:xfrm>
          <a:custGeom>
            <a:avLst/>
            <a:gdLst/>
            <a:ahLst/>
            <a:cxnLst/>
            <a:rect l="l" t="t" r="r" b="b"/>
            <a:pathLst>
              <a:path w="7205" h="7205" extrusionOk="0">
                <a:moveTo>
                  <a:pt x="1" y="1"/>
                </a:moveTo>
                <a:lnTo>
                  <a:pt x="7204" y="7205"/>
                </a:lnTo>
                <a:lnTo>
                  <a:pt x="7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6" name="Google Shape;776;p33"/>
          <p:cNvSpPr/>
          <p:nvPr/>
        </p:nvSpPr>
        <p:spPr>
          <a:xfrm rot="5400000">
            <a:off x="5470796" y="3134338"/>
            <a:ext cx="1008631" cy="1001081"/>
          </a:xfrm>
          <a:custGeom>
            <a:avLst/>
            <a:gdLst/>
            <a:ahLst/>
            <a:cxnLst/>
            <a:rect l="l" t="t" r="r" b="b"/>
            <a:pathLst>
              <a:path w="7235" h="7205" extrusionOk="0">
                <a:moveTo>
                  <a:pt x="0" y="1"/>
                </a:moveTo>
                <a:lnTo>
                  <a:pt x="7235" y="7205"/>
                </a:lnTo>
                <a:lnTo>
                  <a:pt x="7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7" name="Google Shape;777;p33"/>
          <p:cNvSpPr/>
          <p:nvPr/>
        </p:nvSpPr>
        <p:spPr>
          <a:xfrm rot="5400000">
            <a:off x="5468635" y="2123685"/>
            <a:ext cx="1012953" cy="1001081"/>
          </a:xfrm>
          <a:custGeom>
            <a:avLst/>
            <a:gdLst/>
            <a:ahLst/>
            <a:cxnLst/>
            <a:rect l="l" t="t" r="r" b="b"/>
            <a:pathLst>
              <a:path w="7266" h="7205" extrusionOk="0">
                <a:moveTo>
                  <a:pt x="1" y="1"/>
                </a:moveTo>
                <a:lnTo>
                  <a:pt x="7265" y="7205"/>
                </a:lnTo>
                <a:lnTo>
                  <a:pt x="7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8" name="Google Shape;778;p33"/>
          <p:cNvSpPr/>
          <p:nvPr/>
        </p:nvSpPr>
        <p:spPr>
          <a:xfrm rot="5400000">
            <a:off x="2707449" y="2870333"/>
            <a:ext cx="3025755" cy="1520587"/>
          </a:xfrm>
          <a:custGeom>
            <a:avLst/>
            <a:gdLst/>
            <a:ahLst/>
            <a:cxnLst/>
            <a:rect l="l" t="t" r="r" b="b"/>
            <a:pathLst>
              <a:path w="21704" h="10944" extrusionOk="0">
                <a:moveTo>
                  <a:pt x="10883" y="1"/>
                </a:moveTo>
                <a:cubicBezTo>
                  <a:pt x="4895" y="1"/>
                  <a:pt x="1" y="4864"/>
                  <a:pt x="1" y="10852"/>
                </a:cubicBezTo>
                <a:lnTo>
                  <a:pt x="1" y="10943"/>
                </a:lnTo>
                <a:lnTo>
                  <a:pt x="21703" y="10943"/>
                </a:lnTo>
                <a:lnTo>
                  <a:pt x="21703" y="10882"/>
                </a:lnTo>
                <a:lnTo>
                  <a:pt x="21703" y="10822"/>
                </a:lnTo>
                <a:cubicBezTo>
                  <a:pt x="21703" y="4803"/>
                  <a:pt x="16840" y="1"/>
                  <a:pt x="10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9" name="Google Shape;779;p33"/>
          <p:cNvSpPr/>
          <p:nvPr/>
        </p:nvSpPr>
        <p:spPr>
          <a:xfrm rot="5400000">
            <a:off x="434375" y="-17800"/>
            <a:ext cx="3025755" cy="3025755"/>
          </a:xfrm>
          <a:custGeom>
            <a:avLst/>
            <a:gdLst/>
            <a:ahLst/>
            <a:cxnLst/>
            <a:rect l="l" t="t" r="r" b="b"/>
            <a:pathLst>
              <a:path w="21704" h="21704" extrusionOk="0">
                <a:moveTo>
                  <a:pt x="1" y="1"/>
                </a:moveTo>
                <a:lnTo>
                  <a:pt x="1" y="21703"/>
                </a:lnTo>
                <a:lnTo>
                  <a:pt x="21703" y="21703"/>
                </a:lnTo>
                <a:lnTo>
                  <a:pt x="21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0" name="Google Shape;780;p33"/>
          <p:cNvSpPr/>
          <p:nvPr/>
        </p:nvSpPr>
        <p:spPr>
          <a:xfrm rot="5400000">
            <a:off x="-2591178" y="-17730"/>
            <a:ext cx="3025755" cy="3025615"/>
          </a:xfrm>
          <a:custGeom>
            <a:avLst/>
            <a:gdLst/>
            <a:ahLst/>
            <a:cxnLst/>
            <a:rect l="l" t="t" r="r" b="b"/>
            <a:pathLst>
              <a:path w="21704" h="21703" extrusionOk="0">
                <a:moveTo>
                  <a:pt x="1" y="0"/>
                </a:moveTo>
                <a:lnTo>
                  <a:pt x="1" y="21703"/>
                </a:lnTo>
                <a:lnTo>
                  <a:pt x="21703" y="21703"/>
                </a:lnTo>
                <a:lnTo>
                  <a:pt x="21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1" name="Google Shape;781;p33"/>
          <p:cNvSpPr/>
          <p:nvPr/>
        </p:nvSpPr>
        <p:spPr>
          <a:xfrm rot="5400000">
            <a:off x="-324159" y="740730"/>
            <a:ext cx="3025755" cy="1508695"/>
          </a:xfrm>
          <a:custGeom>
            <a:avLst/>
            <a:gdLst/>
            <a:ahLst/>
            <a:cxnLst/>
            <a:rect l="l" t="t" r="r" b="b"/>
            <a:pathLst>
              <a:path w="21704" h="10822" extrusionOk="0">
                <a:moveTo>
                  <a:pt x="10883" y="1"/>
                </a:moveTo>
                <a:lnTo>
                  <a:pt x="5442" y="5381"/>
                </a:lnTo>
                <a:lnTo>
                  <a:pt x="1" y="10821"/>
                </a:lnTo>
                <a:lnTo>
                  <a:pt x="21703" y="10821"/>
                </a:lnTo>
                <a:lnTo>
                  <a:pt x="16263" y="5381"/>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2" name="Google Shape;782;p33"/>
          <p:cNvSpPr/>
          <p:nvPr/>
        </p:nvSpPr>
        <p:spPr>
          <a:xfrm rot="5400000">
            <a:off x="-2591178" y="-17730"/>
            <a:ext cx="3025755" cy="3025615"/>
          </a:xfrm>
          <a:custGeom>
            <a:avLst/>
            <a:gdLst/>
            <a:ahLst/>
            <a:cxnLst/>
            <a:rect l="l" t="t" r="r" b="b"/>
            <a:pathLst>
              <a:path w="21704" h="21703" extrusionOk="0">
                <a:moveTo>
                  <a:pt x="1" y="0"/>
                </a:moveTo>
                <a:lnTo>
                  <a:pt x="1" y="21703"/>
                </a:lnTo>
                <a:lnTo>
                  <a:pt x="578" y="21703"/>
                </a:lnTo>
                <a:cubicBezTo>
                  <a:pt x="12281" y="21399"/>
                  <a:pt x="21703" y="11794"/>
                  <a:pt x="21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3" name="Google Shape;783;p33"/>
          <p:cNvSpPr/>
          <p:nvPr/>
        </p:nvSpPr>
        <p:spPr>
          <a:xfrm rot="5400000">
            <a:off x="-1536054" y="-9296"/>
            <a:ext cx="1970560" cy="1970560"/>
          </a:xfrm>
          <a:custGeom>
            <a:avLst/>
            <a:gdLst/>
            <a:ahLst/>
            <a:cxnLst/>
            <a:rect l="l" t="t" r="r" b="b"/>
            <a:pathLst>
              <a:path w="14135" h="14135" extrusionOk="0">
                <a:moveTo>
                  <a:pt x="1" y="0"/>
                </a:moveTo>
                <a:lnTo>
                  <a:pt x="1" y="14134"/>
                </a:lnTo>
                <a:cubicBezTo>
                  <a:pt x="7782" y="14134"/>
                  <a:pt x="14135" y="7842"/>
                  <a:pt x="1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4" name="Google Shape;784;p33"/>
          <p:cNvSpPr/>
          <p:nvPr/>
        </p:nvSpPr>
        <p:spPr>
          <a:xfrm rot="5400000">
            <a:off x="2566122" y="2113472"/>
            <a:ext cx="889993" cy="898979"/>
          </a:xfrm>
          <a:custGeom>
            <a:avLst/>
            <a:gdLst/>
            <a:ahLst/>
            <a:cxnLst/>
            <a:rect l="l" t="t" r="r" b="b"/>
            <a:pathLst>
              <a:path w="6384" h="6384" extrusionOk="0">
                <a:moveTo>
                  <a:pt x="0" y="1"/>
                </a:moveTo>
                <a:cubicBezTo>
                  <a:pt x="0" y="3527"/>
                  <a:pt x="2857" y="6384"/>
                  <a:pt x="6383" y="6384"/>
                </a:cubicBezTo>
                <a:lnTo>
                  <a:pt x="6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5" name="Google Shape;785;p33"/>
          <p:cNvSpPr/>
          <p:nvPr/>
        </p:nvSpPr>
        <p:spPr>
          <a:xfrm rot="5400000">
            <a:off x="1938679" y="-13548"/>
            <a:ext cx="1517199" cy="1508695"/>
          </a:xfrm>
          <a:custGeom>
            <a:avLst/>
            <a:gdLst/>
            <a:ahLst/>
            <a:cxnLst/>
            <a:rect l="l" t="t" r="r" b="b"/>
            <a:pathLst>
              <a:path w="10883" h="10822" extrusionOk="0">
                <a:moveTo>
                  <a:pt x="1" y="1"/>
                </a:moveTo>
                <a:lnTo>
                  <a:pt x="1" y="10822"/>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24</a:t>
            </a:r>
            <a:endParaRPr lang="vi-VN" b="1">
              <a:solidFill>
                <a:schemeClr val="tx1"/>
              </a:solidFill>
              <a:latin typeface="Lexend Deca" pitchFamily="2" charset="0"/>
            </a:endParaRPr>
          </a:p>
        </p:txBody>
      </p:sp>
    </p:spTree>
    <p:extLst>
      <p:ext uri="{BB962C8B-B14F-4D97-AF65-F5344CB8AC3E}">
        <p14:creationId xmlns:p14="http://schemas.microsoft.com/office/powerpoint/2010/main" val="2089604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25</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03. VISUALIZATION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38837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solidFill>
                  <a:srgbClr val="FF0000"/>
                </a:solidFill>
                <a:latin typeface="Lexend Deca" pitchFamily="2" charset="0"/>
              </a:rPr>
              <a:t>PHÂN LOẠI CÁC THUỘC TÍNH ĐỂ TRỰC QUAN HÓA DỮ LIỆU</a:t>
            </a:r>
          </a:p>
        </p:txBody>
      </p:sp>
      <p:pic>
        <p:nvPicPr>
          <p:cNvPr id="5" name="Picture 4">
            <a:extLst>
              <a:ext uri="{FF2B5EF4-FFF2-40B4-BE49-F238E27FC236}">
                <a16:creationId xmlns:a16="http://schemas.microsoft.com/office/drawing/2014/main" id="{6D298C7F-157A-12FD-1F42-10EBFC2F87F4}"/>
              </a:ext>
            </a:extLst>
          </p:cNvPr>
          <p:cNvPicPr>
            <a:picLocks noChangeAspect="1"/>
          </p:cNvPicPr>
          <p:nvPr/>
        </p:nvPicPr>
        <p:blipFill>
          <a:blip r:embed="rId3"/>
          <a:stretch>
            <a:fillRect/>
          </a:stretch>
        </p:blipFill>
        <p:spPr>
          <a:xfrm>
            <a:off x="1393705" y="994470"/>
            <a:ext cx="6356589" cy="3918757"/>
          </a:xfrm>
          <a:prstGeom prst="rect">
            <a:avLst/>
          </a:prstGeom>
          <a:ln>
            <a:solidFill>
              <a:schemeClr val="bg1"/>
            </a:solidFill>
          </a:ln>
        </p:spPr>
      </p:pic>
    </p:spTree>
    <p:extLst>
      <p:ext uri="{BB962C8B-B14F-4D97-AF65-F5344CB8AC3E}">
        <p14:creationId xmlns:p14="http://schemas.microsoft.com/office/powerpoint/2010/main" val="2420466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26</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03. VISUALIZATION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solidFill>
                  <a:srgbClr val="FF0000"/>
                </a:solidFill>
                <a:latin typeface="Lexend Deca" pitchFamily="2" charset="0"/>
              </a:rPr>
              <a:t>ĐÁNH GIÁ TỔNG QUAN GIỮA ĐỘ TUỔI (AGE) VỚI </a:t>
            </a:r>
          </a:p>
          <a:p>
            <a:pPr algn="ctr">
              <a:lnSpc>
                <a:spcPct val="150000"/>
              </a:lnSpc>
            </a:pPr>
            <a:r>
              <a:rPr lang="it-IT" sz="1500" b="1">
                <a:solidFill>
                  <a:srgbClr val="FF0000"/>
                </a:solidFill>
                <a:latin typeface="Lexend Deca" pitchFamily="2" charset="0"/>
              </a:rPr>
              <a:t>THUỘC TÍNH QUYẾT ĐỊNH (ATTRITION)</a:t>
            </a:r>
          </a:p>
        </p:txBody>
      </p:sp>
      <p:pic>
        <p:nvPicPr>
          <p:cNvPr id="5122" name="Picture 2">
            <a:extLst>
              <a:ext uri="{FF2B5EF4-FFF2-40B4-BE49-F238E27FC236}">
                <a16:creationId xmlns:a16="http://schemas.microsoft.com/office/drawing/2014/main" id="{53A33928-33E0-E19E-B7E9-FF613A4004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07" y="1076245"/>
            <a:ext cx="6026185" cy="22589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FEF064-EDA4-EADC-3F9B-5279E9D4C5EF}"/>
              </a:ext>
            </a:extLst>
          </p:cNvPr>
          <p:cNvSpPr txBox="1"/>
          <p:nvPr/>
        </p:nvSpPr>
        <p:spPr>
          <a:xfrm>
            <a:off x="1558907" y="3335219"/>
            <a:ext cx="6716414" cy="172201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vi-VN" sz="1200" b="1">
                <a:solidFill>
                  <a:schemeClr val="bg1"/>
                </a:solidFill>
                <a:latin typeface="Lexend Deca" pitchFamily="2" charset="0"/>
              </a:rPr>
              <a:t>Sự tiêu hao xuất hiện ở hầu hết các nhóm tuổi.</a:t>
            </a:r>
            <a:endParaRPr lang="en-US" sz="1200" b="1">
              <a:solidFill>
                <a:schemeClr val="bg1"/>
              </a:solidFill>
              <a:latin typeface="Lexend Deca" pitchFamily="2" charset="0"/>
            </a:endParaRPr>
          </a:p>
          <a:p>
            <a:pPr marL="171450" indent="-171450">
              <a:lnSpc>
                <a:spcPct val="150000"/>
              </a:lnSpc>
              <a:buFont typeface="Arial" panose="020B0604020202020204" pitchFamily="34" charset="0"/>
              <a:buChar char="•"/>
            </a:pPr>
            <a:r>
              <a:rPr lang="vi-VN" sz="1200" b="1">
                <a:solidFill>
                  <a:schemeClr val="bg1"/>
                </a:solidFill>
                <a:latin typeface="Lexend Deca" pitchFamily="2" charset="0"/>
              </a:rPr>
              <a:t>Đối với các giá trị Độ tuổi từ 30 - 34, số lượng nhân viên nghỉ việc cao nhất là 59 </a:t>
            </a:r>
            <a:r>
              <a:rPr lang="en-US" sz="1200" b="1">
                <a:solidFill>
                  <a:schemeClr val="bg1"/>
                </a:solidFill>
                <a:latin typeface="Lexend Deca" pitchFamily="2" charset="0"/>
              </a:rPr>
              <a:t>n</a:t>
            </a:r>
            <a:r>
              <a:rPr lang="vi-VN" sz="1200" b="1">
                <a:solidFill>
                  <a:schemeClr val="bg1"/>
                </a:solidFill>
                <a:latin typeface="Lexend Deca" pitchFamily="2" charset="0"/>
              </a:rPr>
              <a:t>hân viên</a:t>
            </a:r>
            <a:r>
              <a:rPr lang="en-US" sz="1200" b="1">
                <a:solidFill>
                  <a:schemeClr val="bg1"/>
                </a:solidFill>
                <a:latin typeface="Lexend Deca" pitchFamily="2" charset="0"/>
              </a:rPr>
              <a:t>.</a:t>
            </a:r>
          </a:p>
          <a:p>
            <a:pPr marL="171450" indent="-171450">
              <a:lnSpc>
                <a:spcPct val="150000"/>
              </a:lnSpc>
              <a:buFont typeface="Arial" panose="020B0604020202020204" pitchFamily="34" charset="0"/>
              <a:buChar char="•"/>
            </a:pPr>
            <a:r>
              <a:rPr lang="vi-VN" sz="1200" b="1">
                <a:solidFill>
                  <a:schemeClr val="bg1"/>
                </a:solidFill>
                <a:latin typeface="Lexend Deca" pitchFamily="2" charset="0"/>
              </a:rPr>
              <a:t>Độ tuổi từ 25 - 29 đứng thứ hai với 53 nhân viên nghỉ việc tại công ty.</a:t>
            </a:r>
            <a:endParaRPr lang="en-US" sz="1200" b="1">
              <a:solidFill>
                <a:schemeClr val="bg1"/>
              </a:solidFill>
              <a:latin typeface="Lexend Deca" pitchFamily="2" charset="0"/>
            </a:endParaRPr>
          </a:p>
          <a:p>
            <a:pPr marL="171450" indent="-171450">
              <a:lnSpc>
                <a:spcPct val="150000"/>
              </a:lnSpc>
              <a:buFont typeface="Arial" panose="020B0604020202020204" pitchFamily="34" charset="0"/>
              <a:buChar char="•"/>
            </a:pPr>
            <a:r>
              <a:rPr lang="vi-VN" sz="1200" b="1">
                <a:solidFill>
                  <a:schemeClr val="bg1"/>
                </a:solidFill>
                <a:latin typeface="Lexend Deca" pitchFamily="2" charset="0"/>
              </a:rPr>
              <a:t>Các giá trị tuổi từ 20 - 24 &amp; 35 - 40 có số lượng gần bằng nhau với 28 &amp; 30.</a:t>
            </a:r>
            <a:endParaRPr lang="en-US" sz="1200" b="1">
              <a:solidFill>
                <a:schemeClr val="bg1"/>
              </a:solidFill>
              <a:latin typeface="Lexend Deca" pitchFamily="2" charset="0"/>
            </a:endParaRPr>
          </a:p>
          <a:p>
            <a:pPr marL="171450" indent="-171450">
              <a:lnSpc>
                <a:spcPct val="150000"/>
              </a:lnSpc>
              <a:buFont typeface="Arial" panose="020B0604020202020204" pitchFamily="34" charset="0"/>
              <a:buChar char="•"/>
            </a:pPr>
            <a:r>
              <a:rPr lang="vi-VN" sz="1200" b="1">
                <a:solidFill>
                  <a:schemeClr val="bg1"/>
                </a:solidFill>
                <a:latin typeface="Lexend Deca" pitchFamily="2" charset="0"/>
              </a:rPr>
              <a:t>Nhân viên trên 40 tuổi có thể là những người đã được miễn nhiệm.</a:t>
            </a:r>
            <a:endParaRPr lang="it-IT" sz="1200" b="1">
              <a:solidFill>
                <a:schemeClr val="bg1"/>
              </a:solidFill>
              <a:latin typeface="Lexend Deca" pitchFamily="2" charset="0"/>
            </a:endParaRPr>
          </a:p>
        </p:txBody>
      </p:sp>
    </p:spTree>
    <p:extLst>
      <p:ext uri="{BB962C8B-B14F-4D97-AF65-F5344CB8AC3E}">
        <p14:creationId xmlns:p14="http://schemas.microsoft.com/office/powerpoint/2010/main" val="431868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27</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03. VISUALIZATION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solidFill>
                  <a:srgbClr val="FF0000"/>
                </a:solidFill>
                <a:latin typeface="Lexend Deca" pitchFamily="2" charset="0"/>
              </a:rPr>
              <a:t>ĐÁNH GIÁ TỔNG QUAN GIỮA KHOẢNG CÁCH ĐI LÀM (DistanceFromHome) VỚI </a:t>
            </a:r>
          </a:p>
          <a:p>
            <a:pPr algn="ctr">
              <a:lnSpc>
                <a:spcPct val="150000"/>
              </a:lnSpc>
            </a:pPr>
            <a:r>
              <a:rPr lang="it-IT" sz="1500" b="1">
                <a:solidFill>
                  <a:srgbClr val="FF0000"/>
                </a:solidFill>
                <a:latin typeface="Lexend Deca" pitchFamily="2" charset="0"/>
              </a:rPr>
              <a:t>THUỘC TÍNH QUYẾT ĐỊNH (ATTRITION)</a:t>
            </a:r>
          </a:p>
        </p:txBody>
      </p:sp>
      <p:sp>
        <p:nvSpPr>
          <p:cNvPr id="4" name="TextBox 3">
            <a:extLst>
              <a:ext uri="{FF2B5EF4-FFF2-40B4-BE49-F238E27FC236}">
                <a16:creationId xmlns:a16="http://schemas.microsoft.com/office/drawing/2014/main" id="{AFFEF064-EDA4-EADC-3F9B-5279E9D4C5EF}"/>
              </a:ext>
            </a:extLst>
          </p:cNvPr>
          <p:cNvSpPr txBox="1"/>
          <p:nvPr/>
        </p:nvSpPr>
        <p:spPr>
          <a:xfrm>
            <a:off x="4770597" y="1100908"/>
            <a:ext cx="4114799" cy="2991588"/>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vi-VN" sz="1200" b="1">
                <a:solidFill>
                  <a:schemeClr val="bg1"/>
                </a:solidFill>
                <a:latin typeface="Lexend Deca" pitchFamily="2" charset="0"/>
              </a:rPr>
              <a:t>Xét biểu đồ cột thì có thể thấy nhân viên ở nhóm ở gần công ty nhất (nhóm 0) có số lượng nhân viên rời đi nhiều nhất.</a:t>
            </a:r>
            <a:endParaRPr lang="en-US" sz="1200" b="1">
              <a:solidFill>
                <a:schemeClr val="bg1"/>
              </a:solidFill>
              <a:latin typeface="Lexend Deca" pitchFamily="2" charset="0"/>
            </a:endParaRPr>
          </a:p>
          <a:p>
            <a:pPr marL="171450" indent="-171450">
              <a:lnSpc>
                <a:spcPct val="200000"/>
              </a:lnSpc>
              <a:buFont typeface="Arial" panose="020B0604020202020204" pitchFamily="34" charset="0"/>
              <a:buChar char="•"/>
            </a:pPr>
            <a:r>
              <a:rPr lang="vi-VN" sz="1200" b="1">
                <a:solidFill>
                  <a:schemeClr val="bg1"/>
                </a:solidFill>
                <a:latin typeface="Lexend Deca" pitchFamily="2" charset="0"/>
              </a:rPr>
              <a:t>Tuy nhiên khi kiểm tra tỷ lệ phần trăm tiêu hao thì ta có thể thấy </a:t>
            </a:r>
            <a:r>
              <a:rPr lang="en-US" sz="1200" b="1">
                <a:solidFill>
                  <a:schemeClr val="bg1"/>
                </a:solidFill>
                <a:latin typeface="Lexend Deca" pitchFamily="2" charset="0"/>
              </a:rPr>
              <a:t>n</a:t>
            </a:r>
            <a:r>
              <a:rPr lang="vi-VN" sz="1200" b="1">
                <a:solidFill>
                  <a:schemeClr val="bg1"/>
                </a:solidFill>
                <a:latin typeface="Lexend Deca" pitchFamily="2" charset="0"/>
              </a:rPr>
              <a:t>hân viên sống trong khoảng cách từ 0 - 4 ít bị tiêu hao</a:t>
            </a:r>
            <a:r>
              <a:rPr lang="en-US" sz="1200" b="1">
                <a:solidFill>
                  <a:schemeClr val="bg1"/>
                </a:solidFill>
                <a:latin typeface="Lexend Deca" pitchFamily="2" charset="0"/>
              </a:rPr>
              <a:t> nhất</a:t>
            </a:r>
            <a:r>
              <a:rPr lang="vi-VN" sz="1200" b="1">
                <a:solidFill>
                  <a:schemeClr val="bg1"/>
                </a:solidFill>
                <a:latin typeface="Lexend Deca" pitchFamily="2" charset="0"/>
              </a:rPr>
              <a:t>.</a:t>
            </a:r>
            <a:endParaRPr lang="en-US" sz="1200" b="1">
              <a:solidFill>
                <a:schemeClr val="bg1"/>
              </a:solidFill>
              <a:latin typeface="Lexend Deca" pitchFamily="2" charset="0"/>
            </a:endParaRPr>
          </a:p>
          <a:p>
            <a:pPr marL="171450" indent="-171450">
              <a:lnSpc>
                <a:spcPct val="200000"/>
              </a:lnSpc>
              <a:buFont typeface="Arial" panose="020B0604020202020204" pitchFamily="34" charset="0"/>
              <a:buChar char="•"/>
            </a:pPr>
            <a:r>
              <a:rPr lang="vi-VN" sz="1200" b="1">
                <a:solidFill>
                  <a:schemeClr val="bg1"/>
                </a:solidFill>
                <a:latin typeface="Lexend Deca" pitchFamily="2" charset="0"/>
              </a:rPr>
              <a:t>Khi giá trị của DistanceFromHome tăng lên, tỷ lệ tiêu hao của nhân viên cũng tăng lên</a:t>
            </a:r>
            <a:r>
              <a:rPr lang="en-US" sz="1200" b="1">
                <a:solidFill>
                  <a:schemeClr val="bg1"/>
                </a:solidFill>
                <a:latin typeface="Lexend Deca" pitchFamily="2" charset="0"/>
              </a:rPr>
              <a:t>.</a:t>
            </a:r>
            <a:endParaRPr lang="it-IT" sz="1200" b="1">
              <a:solidFill>
                <a:schemeClr val="bg1"/>
              </a:solidFill>
              <a:latin typeface="Lexend Deca" pitchFamily="2" charset="0"/>
            </a:endParaRPr>
          </a:p>
        </p:txBody>
      </p:sp>
      <p:pic>
        <p:nvPicPr>
          <p:cNvPr id="8194" name="Picture 2">
            <a:extLst>
              <a:ext uri="{FF2B5EF4-FFF2-40B4-BE49-F238E27FC236}">
                <a16:creationId xmlns:a16="http://schemas.microsoft.com/office/drawing/2014/main" id="{B2FB33B8-5FE5-E18A-1D75-E7181C151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194" y="1004325"/>
            <a:ext cx="4114800" cy="154247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89CEC52E-C06D-D39A-D8AD-3F5A8D94689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194" y="2596702"/>
            <a:ext cx="4114800" cy="123615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565B55F1-7B1D-B5D6-0551-BB209D64B6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194" y="3777462"/>
            <a:ext cx="4114800" cy="1334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599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28</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03. VISUALIZATION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ĐÁNH GIÁ TỔNG QUAN GIỮA GIỚI TÍNH, TRÌNH TRẠNG HÔN NHÂN (Gender, MaritalStatus) VỚI THUỘC TÍNH QUYẾT ĐỊNH (ATTRITION)</a:t>
            </a:r>
          </a:p>
        </p:txBody>
      </p:sp>
      <p:pic>
        <p:nvPicPr>
          <p:cNvPr id="5122" name="Picture 2">
            <a:extLst>
              <a:ext uri="{FF2B5EF4-FFF2-40B4-BE49-F238E27FC236}">
                <a16:creationId xmlns:a16="http://schemas.microsoft.com/office/drawing/2014/main" id="{53A33928-33E0-E19E-B7E9-FF613A4004DA}"/>
              </a:ext>
            </a:extLst>
          </p:cNvPr>
          <p:cNvPicPr>
            <a:picLocks noChangeAspect="1" noChangeArrowheads="1"/>
          </p:cNvPicPr>
          <p:nvPr/>
        </p:nvPicPr>
        <p:blipFill>
          <a:blip r:embed="rId3"/>
          <a:srcRect/>
          <a:stretch/>
        </p:blipFill>
        <p:spPr bwMode="auto">
          <a:xfrm>
            <a:off x="1558907" y="1079626"/>
            <a:ext cx="6026185" cy="22522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FEF064-EDA4-EADC-3F9B-5279E9D4C5EF}"/>
              </a:ext>
            </a:extLst>
          </p:cNvPr>
          <p:cNvSpPr txBox="1"/>
          <p:nvPr/>
        </p:nvSpPr>
        <p:spPr>
          <a:xfrm>
            <a:off x="1558907" y="3335219"/>
            <a:ext cx="6716414" cy="116801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vi-VN" sz="1200" b="1">
                <a:solidFill>
                  <a:schemeClr val="bg1"/>
                </a:solidFill>
                <a:latin typeface="Lexend Deca" pitchFamily="2" charset="0"/>
              </a:rPr>
              <a:t>Số lượng nhân viên Nam bị sa thải nhiều hơn số lượng nhân viên Nữ.</a:t>
            </a:r>
            <a:endParaRPr lang="en-US" sz="1200" b="1">
              <a:solidFill>
                <a:schemeClr val="bg1"/>
              </a:solidFill>
              <a:latin typeface="Lexend Deca" pitchFamily="2" charset="0"/>
            </a:endParaRPr>
          </a:p>
          <a:p>
            <a:pPr marL="171450" indent="-171450">
              <a:lnSpc>
                <a:spcPct val="150000"/>
              </a:lnSpc>
              <a:buFont typeface="Arial" panose="020B0604020202020204" pitchFamily="34" charset="0"/>
              <a:buChar char="•"/>
            </a:pPr>
            <a:r>
              <a:rPr lang="vi-VN" sz="1200" b="1">
                <a:solidFill>
                  <a:schemeClr val="bg1"/>
                </a:solidFill>
                <a:latin typeface="Lexend Deca" pitchFamily="2" charset="0"/>
              </a:rPr>
              <a:t>Nhân viên độc thân có số lượng tiêu hao nhiều nhất.</a:t>
            </a:r>
            <a:endParaRPr lang="en-US" sz="1200" b="1">
              <a:solidFill>
                <a:schemeClr val="bg1"/>
              </a:solidFill>
              <a:latin typeface="Lexend Deca" pitchFamily="2" charset="0"/>
            </a:endParaRPr>
          </a:p>
          <a:p>
            <a:pPr marL="171450" indent="-171450">
              <a:lnSpc>
                <a:spcPct val="150000"/>
              </a:lnSpc>
              <a:buFont typeface="Arial" panose="020B0604020202020204" pitchFamily="34" charset="0"/>
              <a:buChar char="•"/>
            </a:pPr>
            <a:r>
              <a:rPr lang="vi-VN" sz="1200" b="1">
                <a:solidFill>
                  <a:schemeClr val="bg1"/>
                </a:solidFill>
                <a:latin typeface="Lexend Deca" pitchFamily="2" charset="0"/>
              </a:rPr>
              <a:t>Nhân viên đã kết hôn chiếm vị trí thứ 2.</a:t>
            </a:r>
            <a:endParaRPr lang="en-US" sz="1200" b="1">
              <a:solidFill>
                <a:schemeClr val="bg1"/>
              </a:solidFill>
              <a:latin typeface="Lexend Deca" pitchFamily="2" charset="0"/>
            </a:endParaRPr>
          </a:p>
          <a:p>
            <a:pPr marL="171450" indent="-171450">
              <a:lnSpc>
                <a:spcPct val="150000"/>
              </a:lnSpc>
              <a:buFont typeface="Arial" panose="020B0604020202020204" pitchFamily="34" charset="0"/>
              <a:buChar char="•"/>
            </a:pPr>
            <a:r>
              <a:rPr lang="vi-VN" sz="1200" b="1">
                <a:solidFill>
                  <a:schemeClr val="bg1"/>
                </a:solidFill>
                <a:latin typeface="Lexend Deca" pitchFamily="2" charset="0"/>
              </a:rPr>
              <a:t>Đã ly hôn đứng ở vị trí cuối cùng.</a:t>
            </a:r>
            <a:endParaRPr lang="it-IT" sz="1200" b="1">
              <a:solidFill>
                <a:schemeClr val="bg1"/>
              </a:solidFill>
              <a:latin typeface="Lexend Deca" pitchFamily="2" charset="0"/>
            </a:endParaRPr>
          </a:p>
        </p:txBody>
      </p:sp>
    </p:spTree>
    <p:extLst>
      <p:ext uri="{BB962C8B-B14F-4D97-AF65-F5344CB8AC3E}">
        <p14:creationId xmlns:p14="http://schemas.microsoft.com/office/powerpoint/2010/main" val="2628803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29</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03. VISUALIZATION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ĐÁNH GIÁ TỔNG QUAN GIỮA CHUYÊN MÔN (EducationField) </a:t>
            </a:r>
          </a:p>
          <a:p>
            <a:pPr algn="ctr">
              <a:lnSpc>
                <a:spcPct val="150000"/>
              </a:lnSpc>
            </a:pPr>
            <a:r>
              <a:rPr lang="it-IT" sz="1500" b="1">
                <a:solidFill>
                  <a:srgbClr val="FF0000"/>
                </a:solidFill>
                <a:latin typeface="Lexend Deca" pitchFamily="2" charset="0"/>
              </a:rPr>
              <a:t>VỚI THUỘC TÍNH QUYẾT ĐỊNH (ATTRITION)</a:t>
            </a:r>
          </a:p>
        </p:txBody>
      </p:sp>
      <p:pic>
        <p:nvPicPr>
          <p:cNvPr id="5122" name="Picture 2">
            <a:extLst>
              <a:ext uri="{FF2B5EF4-FFF2-40B4-BE49-F238E27FC236}">
                <a16:creationId xmlns:a16="http://schemas.microsoft.com/office/drawing/2014/main" id="{53A33928-33E0-E19E-B7E9-FF613A4004DA}"/>
              </a:ext>
            </a:extLst>
          </p:cNvPr>
          <p:cNvPicPr>
            <a:picLocks noChangeAspect="1" noChangeArrowheads="1"/>
          </p:cNvPicPr>
          <p:nvPr/>
        </p:nvPicPr>
        <p:blipFill>
          <a:blip r:embed="rId3"/>
          <a:srcRect/>
          <a:stretch/>
        </p:blipFill>
        <p:spPr bwMode="auto">
          <a:xfrm>
            <a:off x="963405" y="1705595"/>
            <a:ext cx="7217189" cy="11680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FEF064-EDA4-EADC-3F9B-5279E9D4C5EF}"/>
              </a:ext>
            </a:extLst>
          </p:cNvPr>
          <p:cNvSpPr txBox="1"/>
          <p:nvPr/>
        </p:nvSpPr>
        <p:spPr>
          <a:xfrm>
            <a:off x="1558907" y="3335219"/>
            <a:ext cx="6716414" cy="614014"/>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vi-VN" sz="1200" b="1">
                <a:solidFill>
                  <a:schemeClr val="bg1"/>
                </a:solidFill>
                <a:latin typeface="Lexend Deca" pitchFamily="2" charset="0"/>
              </a:rPr>
              <a:t>Chúng ta có thể thấy rằng những nhân viên có Education Field là Human Resources, Technical Degree &amp; Marketing có cơ hội bị loại bỏ cao hơn.</a:t>
            </a:r>
            <a:endParaRPr lang="it-IT" sz="1200" b="1">
              <a:solidFill>
                <a:schemeClr val="bg1"/>
              </a:solidFill>
              <a:latin typeface="Lexend Deca" pitchFamily="2" charset="0"/>
            </a:endParaRPr>
          </a:p>
        </p:txBody>
      </p:sp>
    </p:spTree>
    <p:extLst>
      <p:ext uri="{BB962C8B-B14F-4D97-AF65-F5344CB8AC3E}">
        <p14:creationId xmlns:p14="http://schemas.microsoft.com/office/powerpoint/2010/main" val="4221397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2"/>
          <p:cNvSpPr/>
          <p:nvPr/>
        </p:nvSpPr>
        <p:spPr>
          <a:xfrm rot="10800000">
            <a:off x="246000" y="-312250"/>
            <a:ext cx="1263000" cy="1263000"/>
          </a:xfrm>
          <a:prstGeom prst="blockArc">
            <a:avLst>
              <a:gd name="adj1" fmla="val 10800000"/>
              <a:gd name="adj2" fmla="val 0"/>
              <a:gd name="adj3" fmla="val 25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50" name="Google Shape;750;p32"/>
          <p:cNvSpPr txBox="1">
            <a:spLocks noGrp="1"/>
          </p:cNvSpPr>
          <p:nvPr>
            <p:ph type="title"/>
          </p:nvPr>
        </p:nvSpPr>
        <p:spPr>
          <a:xfrm>
            <a:off x="1662103" y="1005380"/>
            <a:ext cx="5763927"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latin typeface="Lexend Deca" pitchFamily="2" charset="0"/>
              </a:rPr>
              <a:t>TỔNG QUAN DỮ LIỆU</a:t>
            </a:r>
            <a:endParaRPr sz="2000">
              <a:latin typeface="Lexend Deca" pitchFamily="2" charset="0"/>
            </a:endParaRPr>
          </a:p>
        </p:txBody>
      </p:sp>
      <p:sp>
        <p:nvSpPr>
          <p:cNvPr id="751" name="Google Shape;751;p32"/>
          <p:cNvSpPr txBox="1">
            <a:spLocks noGrp="1"/>
          </p:cNvSpPr>
          <p:nvPr>
            <p:ph type="title" idx="2"/>
          </p:nvPr>
        </p:nvSpPr>
        <p:spPr>
          <a:xfrm>
            <a:off x="717137" y="1000847"/>
            <a:ext cx="789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b="1">
                <a:latin typeface="Lexend Deca" pitchFamily="2" charset="0"/>
              </a:rPr>
              <a:t>01</a:t>
            </a:r>
            <a:endParaRPr sz="2500" b="1">
              <a:latin typeface="Lexend Deca" pitchFamily="2" charset="0"/>
            </a:endParaRPr>
          </a:p>
        </p:txBody>
      </p:sp>
      <p:sp>
        <p:nvSpPr>
          <p:cNvPr id="753" name="Google Shape;753;p32"/>
          <p:cNvSpPr txBox="1">
            <a:spLocks noGrp="1"/>
          </p:cNvSpPr>
          <p:nvPr>
            <p:ph type="title" idx="3"/>
          </p:nvPr>
        </p:nvSpPr>
        <p:spPr>
          <a:xfrm>
            <a:off x="1662103" y="1578666"/>
            <a:ext cx="5763926"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latin typeface="Lexend Deca" pitchFamily="2" charset="0"/>
              </a:rPr>
              <a:t>XỬ LÝ DỮ LIỆU</a:t>
            </a:r>
            <a:endParaRPr lang="vi-VN" sz="2000">
              <a:latin typeface="Lexend Deca" pitchFamily="2" charset="0"/>
            </a:endParaRPr>
          </a:p>
        </p:txBody>
      </p:sp>
      <p:sp>
        <p:nvSpPr>
          <p:cNvPr id="754" name="Google Shape;754;p32"/>
          <p:cNvSpPr txBox="1">
            <a:spLocks noGrp="1"/>
          </p:cNvSpPr>
          <p:nvPr>
            <p:ph type="title" idx="4"/>
          </p:nvPr>
        </p:nvSpPr>
        <p:spPr>
          <a:xfrm>
            <a:off x="717137" y="1574485"/>
            <a:ext cx="789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b="1">
                <a:latin typeface="Lexend Deca" pitchFamily="2" charset="0"/>
              </a:rPr>
              <a:t>02</a:t>
            </a:r>
            <a:endParaRPr sz="2500" b="1">
              <a:latin typeface="Lexend Deca" pitchFamily="2" charset="0"/>
            </a:endParaRPr>
          </a:p>
        </p:txBody>
      </p:sp>
      <p:sp>
        <p:nvSpPr>
          <p:cNvPr id="756" name="Google Shape;756;p32"/>
          <p:cNvSpPr txBox="1">
            <a:spLocks noGrp="1"/>
          </p:cNvSpPr>
          <p:nvPr>
            <p:ph type="title" idx="6"/>
          </p:nvPr>
        </p:nvSpPr>
        <p:spPr>
          <a:xfrm>
            <a:off x="1662103" y="2144790"/>
            <a:ext cx="5763926"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latin typeface="Lexend Deca" pitchFamily="2" charset="0"/>
              </a:rPr>
              <a:t>VISUALIZATION</a:t>
            </a:r>
            <a:endParaRPr sz="2000">
              <a:latin typeface="Lexend Deca" pitchFamily="2" charset="0"/>
            </a:endParaRPr>
          </a:p>
        </p:txBody>
      </p:sp>
      <p:sp>
        <p:nvSpPr>
          <p:cNvPr id="757" name="Google Shape;757;p32"/>
          <p:cNvSpPr txBox="1">
            <a:spLocks noGrp="1"/>
          </p:cNvSpPr>
          <p:nvPr>
            <p:ph type="title" idx="7"/>
          </p:nvPr>
        </p:nvSpPr>
        <p:spPr>
          <a:xfrm>
            <a:off x="717137" y="2148123"/>
            <a:ext cx="789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b="1">
                <a:latin typeface="Lexend Deca" pitchFamily="2" charset="0"/>
              </a:rPr>
              <a:t>03</a:t>
            </a:r>
            <a:endParaRPr sz="2500" b="1">
              <a:latin typeface="Lexend Deca" pitchFamily="2" charset="0"/>
            </a:endParaRPr>
          </a:p>
        </p:txBody>
      </p:sp>
      <p:sp>
        <p:nvSpPr>
          <p:cNvPr id="759" name="Google Shape;759;p32"/>
          <p:cNvSpPr txBox="1">
            <a:spLocks noGrp="1"/>
          </p:cNvSpPr>
          <p:nvPr>
            <p:ph type="title" idx="9"/>
          </p:nvPr>
        </p:nvSpPr>
        <p:spPr>
          <a:xfrm>
            <a:off x="1662103" y="2730502"/>
            <a:ext cx="5763927"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a:latin typeface="Lexend Deca" pitchFamily="2" charset="0"/>
              </a:rPr>
              <a:t>CÂN BẰNG DỮ LIỆU</a:t>
            </a:r>
            <a:endParaRPr sz="2000">
              <a:latin typeface="Lexend Deca" pitchFamily="2" charset="0"/>
            </a:endParaRPr>
          </a:p>
        </p:txBody>
      </p:sp>
      <p:sp>
        <p:nvSpPr>
          <p:cNvPr id="760" name="Google Shape;760;p32"/>
          <p:cNvSpPr txBox="1">
            <a:spLocks noGrp="1"/>
          </p:cNvSpPr>
          <p:nvPr>
            <p:ph type="title" idx="13"/>
          </p:nvPr>
        </p:nvSpPr>
        <p:spPr>
          <a:xfrm>
            <a:off x="714872" y="2721023"/>
            <a:ext cx="789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b="1">
                <a:latin typeface="Lexend Deca" pitchFamily="2" charset="0"/>
              </a:rPr>
              <a:t>04</a:t>
            </a:r>
            <a:endParaRPr sz="2500" b="1">
              <a:latin typeface="Lexend Deca" pitchFamily="2" charset="0"/>
            </a:endParaRPr>
          </a:p>
        </p:txBody>
      </p:sp>
      <p:sp>
        <p:nvSpPr>
          <p:cNvPr id="762" name="Google Shape;762;p32"/>
          <p:cNvSpPr txBox="1">
            <a:spLocks noGrp="1"/>
          </p:cNvSpPr>
          <p:nvPr>
            <p:ph type="title" idx="15"/>
          </p:nvPr>
        </p:nvSpPr>
        <p:spPr>
          <a:xfrm>
            <a:off x="0" y="316965"/>
            <a:ext cx="7426033"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800" b="1">
                <a:latin typeface="Lexend Deca" pitchFamily="2" charset="0"/>
              </a:rPr>
              <a:t>NỘI DUNG </a:t>
            </a:r>
            <a:endParaRPr sz="2800" b="1">
              <a:latin typeface="Lexend Deca" pitchFamily="2" charset="0"/>
            </a:endParaRPr>
          </a:p>
        </p:txBody>
      </p:sp>
      <p:sp>
        <p:nvSpPr>
          <p:cNvPr id="30" name="Rectangle: Rounded Corners 29">
            <a:extLst>
              <a:ext uri="{FF2B5EF4-FFF2-40B4-BE49-F238E27FC236}">
                <a16:creationId xmlns:a16="http://schemas.microsoft.com/office/drawing/2014/main" id="{56B9C017-04E8-CDF7-6738-C522F781955B}"/>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tx1"/>
                </a:solidFill>
                <a:latin typeface="Lexend Deca" pitchFamily="2" charset="0"/>
              </a:rPr>
              <a:t>03</a:t>
            </a:r>
          </a:p>
        </p:txBody>
      </p:sp>
      <p:sp>
        <p:nvSpPr>
          <p:cNvPr id="2" name="Google Shape;759;p32">
            <a:extLst>
              <a:ext uri="{FF2B5EF4-FFF2-40B4-BE49-F238E27FC236}">
                <a16:creationId xmlns:a16="http://schemas.microsoft.com/office/drawing/2014/main" id="{3ED6C98E-F109-F3B6-C363-8471B45E2B2E}"/>
              </a:ext>
            </a:extLst>
          </p:cNvPr>
          <p:cNvSpPr txBox="1">
            <a:spLocks/>
          </p:cNvSpPr>
          <p:nvPr/>
        </p:nvSpPr>
        <p:spPr>
          <a:xfrm>
            <a:off x="1662102" y="3300807"/>
            <a:ext cx="5763927"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Anton"/>
              <a:buNone/>
              <a:defRPr sz="22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9pPr>
          </a:lstStyle>
          <a:p>
            <a:r>
              <a:rPr lang="en-US" sz="2000">
                <a:latin typeface="Lexend Deca" pitchFamily="2" charset="0"/>
              </a:rPr>
              <a:t>THỰC HIỆN THUẬT TOÁN</a:t>
            </a:r>
          </a:p>
        </p:txBody>
      </p:sp>
      <p:sp>
        <p:nvSpPr>
          <p:cNvPr id="3" name="Google Shape;760;p32">
            <a:extLst>
              <a:ext uri="{FF2B5EF4-FFF2-40B4-BE49-F238E27FC236}">
                <a16:creationId xmlns:a16="http://schemas.microsoft.com/office/drawing/2014/main" id="{003532F6-8BF1-996D-8B4C-359D62AC4DD6}"/>
              </a:ext>
            </a:extLst>
          </p:cNvPr>
          <p:cNvSpPr txBox="1">
            <a:spLocks/>
          </p:cNvSpPr>
          <p:nvPr/>
        </p:nvSpPr>
        <p:spPr>
          <a:xfrm>
            <a:off x="714871" y="3291328"/>
            <a:ext cx="7890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r>
              <a:rPr lang="en" sz="2500" b="1">
                <a:latin typeface="Lexend Deca" pitchFamily="2" charset="0"/>
              </a:rPr>
              <a:t>05</a:t>
            </a:r>
          </a:p>
        </p:txBody>
      </p:sp>
      <p:sp>
        <p:nvSpPr>
          <p:cNvPr id="4" name="Google Shape;759;p32">
            <a:extLst>
              <a:ext uri="{FF2B5EF4-FFF2-40B4-BE49-F238E27FC236}">
                <a16:creationId xmlns:a16="http://schemas.microsoft.com/office/drawing/2014/main" id="{7044A748-2706-FE68-7ED2-9C180F3F64D4}"/>
              </a:ext>
            </a:extLst>
          </p:cNvPr>
          <p:cNvSpPr txBox="1">
            <a:spLocks/>
          </p:cNvSpPr>
          <p:nvPr/>
        </p:nvSpPr>
        <p:spPr>
          <a:xfrm>
            <a:off x="1662102" y="3828507"/>
            <a:ext cx="5763927"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Anton"/>
              <a:buNone/>
              <a:defRPr sz="22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9pPr>
          </a:lstStyle>
          <a:p>
            <a:r>
              <a:rPr lang="en-US" sz="2000">
                <a:latin typeface="Lexend Deca" pitchFamily="2" charset="0"/>
              </a:rPr>
              <a:t>SO SÁNH THUẬT TOÁN</a:t>
            </a:r>
          </a:p>
        </p:txBody>
      </p:sp>
      <p:sp>
        <p:nvSpPr>
          <p:cNvPr id="5" name="Google Shape;760;p32">
            <a:extLst>
              <a:ext uri="{FF2B5EF4-FFF2-40B4-BE49-F238E27FC236}">
                <a16:creationId xmlns:a16="http://schemas.microsoft.com/office/drawing/2014/main" id="{F7632978-5EDE-31DB-5564-0EF219D8E224}"/>
              </a:ext>
            </a:extLst>
          </p:cNvPr>
          <p:cNvSpPr txBox="1">
            <a:spLocks/>
          </p:cNvSpPr>
          <p:nvPr/>
        </p:nvSpPr>
        <p:spPr>
          <a:xfrm>
            <a:off x="714871" y="3819028"/>
            <a:ext cx="7890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r>
              <a:rPr lang="en" sz="2500" b="1">
                <a:latin typeface="Lexend Deca" pitchFamily="2" charset="0"/>
              </a:rPr>
              <a:t>06</a:t>
            </a:r>
          </a:p>
        </p:txBody>
      </p:sp>
      <p:sp>
        <p:nvSpPr>
          <p:cNvPr id="6" name="Google Shape;759;p32">
            <a:extLst>
              <a:ext uri="{FF2B5EF4-FFF2-40B4-BE49-F238E27FC236}">
                <a16:creationId xmlns:a16="http://schemas.microsoft.com/office/drawing/2014/main" id="{4E975EFA-0729-06A1-EF33-1E729DD8F5E2}"/>
              </a:ext>
            </a:extLst>
          </p:cNvPr>
          <p:cNvSpPr txBox="1">
            <a:spLocks/>
          </p:cNvSpPr>
          <p:nvPr/>
        </p:nvSpPr>
        <p:spPr>
          <a:xfrm>
            <a:off x="1662102" y="4352546"/>
            <a:ext cx="5763927"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Anton"/>
              <a:buNone/>
              <a:defRPr sz="22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2400"/>
              <a:buFont typeface="Anton"/>
              <a:buNone/>
              <a:defRPr sz="2400" b="0" i="0" u="none" strike="noStrike" cap="none">
                <a:solidFill>
                  <a:schemeClr val="lt1"/>
                </a:solidFill>
                <a:latin typeface="Anton"/>
                <a:ea typeface="Anton"/>
                <a:cs typeface="Anton"/>
                <a:sym typeface="Anton"/>
              </a:defRPr>
            </a:lvl9pPr>
          </a:lstStyle>
          <a:p>
            <a:r>
              <a:rPr lang="en-US" sz="2000">
                <a:latin typeface="Lexend Deca" pitchFamily="2" charset="0"/>
              </a:rPr>
              <a:t>XÂY DỰNG PHẦN MỀM DỰ ĐOÁN</a:t>
            </a:r>
          </a:p>
        </p:txBody>
      </p:sp>
      <p:sp>
        <p:nvSpPr>
          <p:cNvPr id="7" name="Google Shape;760;p32">
            <a:extLst>
              <a:ext uri="{FF2B5EF4-FFF2-40B4-BE49-F238E27FC236}">
                <a16:creationId xmlns:a16="http://schemas.microsoft.com/office/drawing/2014/main" id="{A2F6AF0D-8178-41D5-D4FD-1DAC6728BF84}"/>
              </a:ext>
            </a:extLst>
          </p:cNvPr>
          <p:cNvSpPr txBox="1">
            <a:spLocks/>
          </p:cNvSpPr>
          <p:nvPr/>
        </p:nvSpPr>
        <p:spPr>
          <a:xfrm>
            <a:off x="714871" y="4343067"/>
            <a:ext cx="7890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r>
              <a:rPr lang="en" sz="2500" b="1">
                <a:latin typeface="Lexend Deca" pitchFamily="2" charset="0"/>
              </a:rPr>
              <a:t>07</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30</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03. VISUALIZATION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ĐÁNH GIÁ TỔNG QUAN GIỮA LÀM THÊM GIỜ (OverTime) </a:t>
            </a:r>
          </a:p>
          <a:p>
            <a:pPr algn="ctr">
              <a:lnSpc>
                <a:spcPct val="150000"/>
              </a:lnSpc>
            </a:pPr>
            <a:r>
              <a:rPr lang="it-IT" sz="1500" b="1">
                <a:solidFill>
                  <a:srgbClr val="FF0000"/>
                </a:solidFill>
                <a:latin typeface="Lexend Deca" pitchFamily="2" charset="0"/>
              </a:rPr>
              <a:t>VỚI THUỘC TÍNH QUYẾT ĐỊNH (ATTRITION)</a:t>
            </a:r>
          </a:p>
        </p:txBody>
      </p:sp>
      <p:pic>
        <p:nvPicPr>
          <p:cNvPr id="5122" name="Picture 2">
            <a:extLst>
              <a:ext uri="{FF2B5EF4-FFF2-40B4-BE49-F238E27FC236}">
                <a16:creationId xmlns:a16="http://schemas.microsoft.com/office/drawing/2014/main" id="{53A33928-33E0-E19E-B7E9-FF613A4004DA}"/>
              </a:ext>
            </a:extLst>
          </p:cNvPr>
          <p:cNvPicPr>
            <a:picLocks noChangeAspect="1" noChangeArrowheads="1"/>
          </p:cNvPicPr>
          <p:nvPr/>
        </p:nvPicPr>
        <p:blipFill>
          <a:blip r:embed="rId3"/>
          <a:srcRect/>
          <a:stretch/>
        </p:blipFill>
        <p:spPr bwMode="auto">
          <a:xfrm>
            <a:off x="3173485" y="1625241"/>
            <a:ext cx="2797029" cy="13887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FEF064-EDA4-EADC-3F9B-5279E9D4C5EF}"/>
              </a:ext>
            </a:extLst>
          </p:cNvPr>
          <p:cNvSpPr txBox="1"/>
          <p:nvPr/>
        </p:nvSpPr>
        <p:spPr>
          <a:xfrm>
            <a:off x="1558907" y="3335219"/>
            <a:ext cx="6716414" cy="116801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vi-VN" sz="1200" b="1">
                <a:solidFill>
                  <a:schemeClr val="bg1"/>
                </a:solidFill>
                <a:latin typeface="Lexend Deca" pitchFamily="2" charset="0"/>
              </a:rPr>
              <a:t>Chúng ta có thể thấy rằng những người làm việc quá giờ sẽ có khả năng rời bỏ công ty cao do áp lức</a:t>
            </a:r>
            <a:r>
              <a:rPr lang="en-US" sz="1200" b="1">
                <a:solidFill>
                  <a:schemeClr val="bg1"/>
                </a:solidFill>
                <a:latin typeface="Lexend Deca" pitchFamily="2" charset="0"/>
              </a:rPr>
              <a:t>.</a:t>
            </a:r>
          </a:p>
          <a:p>
            <a:pPr marL="171450" indent="-171450">
              <a:lnSpc>
                <a:spcPct val="150000"/>
              </a:lnSpc>
              <a:buFont typeface="Arial" panose="020B0604020202020204" pitchFamily="34" charset="0"/>
              <a:buChar char="•"/>
            </a:pPr>
            <a:r>
              <a:rPr lang="vi-VN" sz="1200" b="1">
                <a:solidFill>
                  <a:schemeClr val="bg1"/>
                </a:solidFill>
                <a:latin typeface="Lexend Deca" pitchFamily="2" charset="0"/>
              </a:rPr>
              <a:t>Tỷ lệ nghỉ việc là 30%, tức là cao gấp 3 lần so với những nhân viên không làm việc ngoài giờ.</a:t>
            </a:r>
            <a:endParaRPr lang="it-IT" sz="1200" b="1">
              <a:solidFill>
                <a:schemeClr val="bg1"/>
              </a:solidFill>
              <a:latin typeface="Lexend Deca" pitchFamily="2" charset="0"/>
            </a:endParaRPr>
          </a:p>
        </p:txBody>
      </p:sp>
    </p:spTree>
    <p:extLst>
      <p:ext uri="{BB962C8B-B14F-4D97-AF65-F5344CB8AC3E}">
        <p14:creationId xmlns:p14="http://schemas.microsoft.com/office/powerpoint/2010/main" val="24959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31</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03. VISUALIZATION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ĐÁNH GIÁ TỔNG QUAN GIỮA SỐ NĂM LÀM VIỆC KỂ TỪ KHI ĐƯỢC THĂNG CHỨC (YearsSinceLastPromotion) VỚI THUỘC TÍNH QUYẾT ĐỊNH (ATTRITION)</a:t>
            </a:r>
          </a:p>
        </p:txBody>
      </p:sp>
      <p:pic>
        <p:nvPicPr>
          <p:cNvPr id="5122" name="Picture 2">
            <a:extLst>
              <a:ext uri="{FF2B5EF4-FFF2-40B4-BE49-F238E27FC236}">
                <a16:creationId xmlns:a16="http://schemas.microsoft.com/office/drawing/2014/main" id="{53A33928-33E0-E19E-B7E9-FF613A4004DA}"/>
              </a:ext>
            </a:extLst>
          </p:cNvPr>
          <p:cNvPicPr>
            <a:picLocks noChangeAspect="1" noChangeArrowheads="1"/>
          </p:cNvPicPr>
          <p:nvPr/>
        </p:nvPicPr>
        <p:blipFill>
          <a:blip r:embed="rId3"/>
          <a:srcRect/>
          <a:stretch/>
        </p:blipFill>
        <p:spPr bwMode="auto">
          <a:xfrm>
            <a:off x="1558908" y="1079626"/>
            <a:ext cx="6026183" cy="22522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FEF064-EDA4-EADC-3F9B-5279E9D4C5EF}"/>
              </a:ext>
            </a:extLst>
          </p:cNvPr>
          <p:cNvSpPr txBox="1"/>
          <p:nvPr/>
        </p:nvSpPr>
        <p:spPr>
          <a:xfrm>
            <a:off x="1558907" y="3335219"/>
            <a:ext cx="6716414" cy="172201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vi-VN" sz="1200" b="1">
                <a:solidFill>
                  <a:schemeClr val="bg1"/>
                </a:solidFill>
                <a:latin typeface="Lexend Deca" pitchFamily="2" charset="0"/>
              </a:rPr>
              <a:t>Chúng ta có thể thấy rằng có một số lượng lớn các trường hợp tiêu hao cho giá trị năm là 0</a:t>
            </a:r>
            <a:r>
              <a:rPr lang="en-US" sz="1200" b="1">
                <a:solidFill>
                  <a:schemeClr val="bg1"/>
                </a:solidFill>
                <a:latin typeface="Lexend Deca" pitchFamily="2" charset="0"/>
              </a:rPr>
              <a:t> =&gt; đ</a:t>
            </a:r>
            <a:r>
              <a:rPr lang="vi-VN" sz="1200" b="1">
                <a:solidFill>
                  <a:schemeClr val="bg1"/>
                </a:solidFill>
                <a:latin typeface="Lexend Deca" pitchFamily="2" charset="0"/>
              </a:rPr>
              <a:t>ó có thể là giá trị đa số đại diện cho những người mới vào công ty.</a:t>
            </a:r>
            <a:endParaRPr lang="en-US" sz="1200" b="1">
              <a:solidFill>
                <a:schemeClr val="bg1"/>
              </a:solidFill>
              <a:latin typeface="Lexend Deca" pitchFamily="2" charset="0"/>
            </a:endParaRPr>
          </a:p>
          <a:p>
            <a:pPr marL="171450" indent="-171450">
              <a:lnSpc>
                <a:spcPct val="150000"/>
              </a:lnSpc>
              <a:buFont typeface="Arial" panose="020B0604020202020204" pitchFamily="34" charset="0"/>
              <a:buChar char="•"/>
            </a:pPr>
            <a:r>
              <a:rPr lang="vi-VN" sz="1200" b="1">
                <a:solidFill>
                  <a:schemeClr val="bg1"/>
                </a:solidFill>
                <a:latin typeface="Lexend Deca" pitchFamily="2" charset="0"/>
              </a:rPr>
              <a:t>1 &amp; 2 năm kể từ lần thăng chức cuối cùng cũng ghi nhận một số lượng đáng kể các trường hợp nhân viên rời đi.</a:t>
            </a:r>
            <a:endParaRPr lang="en-US" sz="1200" b="1">
              <a:solidFill>
                <a:schemeClr val="bg1"/>
              </a:solidFill>
              <a:latin typeface="Lexend Deca" pitchFamily="2" charset="0"/>
            </a:endParaRPr>
          </a:p>
          <a:p>
            <a:pPr marL="171450" indent="-171450">
              <a:lnSpc>
                <a:spcPct val="150000"/>
              </a:lnSpc>
              <a:buFont typeface="Arial" panose="020B0604020202020204" pitchFamily="34" charset="0"/>
              <a:buChar char="•"/>
            </a:pPr>
            <a:r>
              <a:rPr lang="vi-VN" sz="1200" b="1">
                <a:solidFill>
                  <a:schemeClr val="bg1"/>
                </a:solidFill>
                <a:latin typeface="Lexend Deca" pitchFamily="2" charset="0"/>
              </a:rPr>
              <a:t>7 năm kể từ lần thăng chức cuối cùng cũng có khá nhiều trường nhân viên rời đi.</a:t>
            </a:r>
            <a:endParaRPr lang="it-IT" sz="1200" b="1">
              <a:solidFill>
                <a:schemeClr val="bg1"/>
              </a:solidFill>
              <a:latin typeface="Lexend Deca" pitchFamily="2" charset="0"/>
            </a:endParaRPr>
          </a:p>
        </p:txBody>
      </p:sp>
    </p:spTree>
    <p:extLst>
      <p:ext uri="{BB962C8B-B14F-4D97-AF65-F5344CB8AC3E}">
        <p14:creationId xmlns:p14="http://schemas.microsoft.com/office/powerpoint/2010/main" val="1743451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32</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03. VISUALIZATION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ĐÁNH GIÁ TỔNG QUAN GIỮA CÂN BẰNG CUỘC SỐNG (WorkLifeBalance) </a:t>
            </a:r>
          </a:p>
          <a:p>
            <a:pPr algn="ctr">
              <a:lnSpc>
                <a:spcPct val="150000"/>
              </a:lnSpc>
            </a:pPr>
            <a:r>
              <a:rPr lang="it-IT" sz="1500" b="1">
                <a:solidFill>
                  <a:srgbClr val="FF0000"/>
                </a:solidFill>
                <a:latin typeface="Lexend Deca" pitchFamily="2" charset="0"/>
              </a:rPr>
              <a:t>VỚI THUỘC TÍNH QUYẾT ĐỊNH (ATTRITION)</a:t>
            </a:r>
          </a:p>
        </p:txBody>
      </p:sp>
      <p:sp>
        <p:nvSpPr>
          <p:cNvPr id="4" name="TextBox 3">
            <a:extLst>
              <a:ext uri="{FF2B5EF4-FFF2-40B4-BE49-F238E27FC236}">
                <a16:creationId xmlns:a16="http://schemas.microsoft.com/office/drawing/2014/main" id="{AFFEF064-EDA4-EADC-3F9B-5279E9D4C5EF}"/>
              </a:ext>
            </a:extLst>
          </p:cNvPr>
          <p:cNvSpPr txBox="1"/>
          <p:nvPr/>
        </p:nvSpPr>
        <p:spPr>
          <a:xfrm>
            <a:off x="4720684" y="1438735"/>
            <a:ext cx="4114799" cy="1514261"/>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vi-VN" sz="1200" b="1">
                <a:solidFill>
                  <a:schemeClr val="bg1"/>
                </a:solidFill>
                <a:latin typeface="Lexend Deca" pitchFamily="2" charset="0"/>
              </a:rPr>
              <a:t>Đúng như dự đoán, WorkLifeBalance không tốt đã dẫn đến tỷ lệ tiêu hao lớn là 31,2%.</a:t>
            </a:r>
            <a:endParaRPr lang="en-US" sz="1200" b="1">
              <a:solidFill>
                <a:schemeClr val="bg1"/>
              </a:solidFill>
              <a:latin typeface="Lexend Deca" pitchFamily="2" charset="0"/>
            </a:endParaRPr>
          </a:p>
          <a:p>
            <a:pPr marL="171450" indent="-171450">
              <a:lnSpc>
                <a:spcPct val="200000"/>
              </a:lnSpc>
              <a:buFont typeface="Arial" panose="020B0604020202020204" pitchFamily="34" charset="0"/>
              <a:buChar char="•"/>
            </a:pPr>
            <a:r>
              <a:rPr lang="vi-VN" sz="1200" b="1">
                <a:solidFill>
                  <a:schemeClr val="bg1"/>
                </a:solidFill>
                <a:latin typeface="Lexend Deca" pitchFamily="2" charset="0"/>
              </a:rPr>
              <a:t>Đáng ngạc nhiên là Best WorkLifeBalance có giá trị phần trăm tiêu hao cao thứ hai.</a:t>
            </a:r>
            <a:endParaRPr lang="it-IT" sz="1200" b="1">
              <a:solidFill>
                <a:schemeClr val="bg1"/>
              </a:solidFill>
              <a:latin typeface="Lexend Deca" pitchFamily="2" charset="0"/>
            </a:endParaRPr>
          </a:p>
        </p:txBody>
      </p:sp>
      <p:pic>
        <p:nvPicPr>
          <p:cNvPr id="8194" name="Picture 2">
            <a:extLst>
              <a:ext uri="{FF2B5EF4-FFF2-40B4-BE49-F238E27FC236}">
                <a16:creationId xmlns:a16="http://schemas.microsoft.com/office/drawing/2014/main" id="{B2FB33B8-5FE5-E18A-1D75-E7181C15191B}"/>
              </a:ext>
            </a:extLst>
          </p:cNvPr>
          <p:cNvPicPr>
            <a:picLocks noChangeAspect="1" noChangeArrowheads="1"/>
          </p:cNvPicPr>
          <p:nvPr/>
        </p:nvPicPr>
        <p:blipFill>
          <a:blip r:embed="rId3"/>
          <a:srcRect/>
          <a:stretch/>
        </p:blipFill>
        <p:spPr bwMode="auto">
          <a:xfrm>
            <a:off x="457200" y="1317215"/>
            <a:ext cx="4114800" cy="153785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565B55F1-7B1D-B5D6-0551-BB209D64B6CE}"/>
              </a:ext>
            </a:extLst>
          </p:cNvPr>
          <p:cNvPicPr>
            <a:picLocks noChangeAspect="1" noChangeArrowheads="1"/>
          </p:cNvPicPr>
          <p:nvPr/>
        </p:nvPicPr>
        <p:blipFill>
          <a:blip r:embed="rId4"/>
          <a:srcRect/>
          <a:stretch/>
        </p:blipFill>
        <p:spPr bwMode="auto">
          <a:xfrm>
            <a:off x="457200" y="3127518"/>
            <a:ext cx="4114800" cy="1025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296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33</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03. VISUALIZATION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ĐÁNH GIÁ TỔNG QUAN GIỮA ĐỘ HÀI LÒNG MÔI TRƯỜNG LÀM VIỆC (EnvironmentSatisfaction) VỚI THUỘC TÍNH QUYẾT ĐỊNH (ATTRITION)</a:t>
            </a:r>
          </a:p>
        </p:txBody>
      </p:sp>
      <p:sp>
        <p:nvSpPr>
          <p:cNvPr id="4" name="TextBox 3">
            <a:extLst>
              <a:ext uri="{FF2B5EF4-FFF2-40B4-BE49-F238E27FC236}">
                <a16:creationId xmlns:a16="http://schemas.microsoft.com/office/drawing/2014/main" id="{AFFEF064-EDA4-EADC-3F9B-5279E9D4C5EF}"/>
              </a:ext>
            </a:extLst>
          </p:cNvPr>
          <p:cNvSpPr txBox="1"/>
          <p:nvPr/>
        </p:nvSpPr>
        <p:spPr>
          <a:xfrm>
            <a:off x="4720684" y="1438735"/>
            <a:ext cx="4114799" cy="2622256"/>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vi-VN" sz="1200" b="1">
                <a:solidFill>
                  <a:schemeClr val="bg1"/>
                </a:solidFill>
                <a:latin typeface="Lexend Deca" pitchFamily="2" charset="0"/>
              </a:rPr>
              <a:t>Các giá trị Mức độ hài lòng về môi trường Cao &amp; Rất cao đã được ghi nhận nhiều lần nhất.</a:t>
            </a:r>
            <a:endParaRPr lang="en-US" sz="1200" b="1">
              <a:solidFill>
                <a:schemeClr val="bg1"/>
              </a:solidFill>
              <a:latin typeface="Lexend Deca" pitchFamily="2" charset="0"/>
            </a:endParaRPr>
          </a:p>
          <a:p>
            <a:pPr marL="171450" indent="-171450">
              <a:lnSpc>
                <a:spcPct val="200000"/>
              </a:lnSpc>
              <a:buFont typeface="Arial" panose="020B0604020202020204" pitchFamily="34" charset="0"/>
              <a:buChar char="•"/>
            </a:pPr>
            <a:r>
              <a:rPr lang="vi-VN" sz="1200" b="1">
                <a:solidFill>
                  <a:schemeClr val="bg1"/>
                </a:solidFill>
                <a:latin typeface="Lexend Deca" pitchFamily="2" charset="0"/>
              </a:rPr>
              <a:t>Đúng như dự đoán, chúng có tỷ lệ tiêu hao thấp so với Mức độ hài lòng về môi trường thấp và trung bình.</a:t>
            </a:r>
            <a:endParaRPr lang="en-US" sz="1200" b="1">
              <a:solidFill>
                <a:schemeClr val="bg1"/>
              </a:solidFill>
              <a:latin typeface="Lexend Deca" pitchFamily="2" charset="0"/>
            </a:endParaRPr>
          </a:p>
          <a:p>
            <a:pPr marL="171450" indent="-171450">
              <a:lnSpc>
                <a:spcPct val="200000"/>
              </a:lnSpc>
              <a:buFont typeface="Arial" panose="020B0604020202020204" pitchFamily="34" charset="0"/>
              <a:buChar char="•"/>
            </a:pPr>
            <a:r>
              <a:rPr lang="vi-VN" sz="1200" b="1">
                <a:solidFill>
                  <a:schemeClr val="bg1"/>
                </a:solidFill>
                <a:latin typeface="Lexend Deca" pitchFamily="2" charset="0"/>
              </a:rPr>
              <a:t>Tỷ lệ tiêu hao được cải thiện khi Sự hài lòng về Môi trường được cải thiện</a:t>
            </a:r>
            <a:endParaRPr lang="it-IT" sz="1200" b="1">
              <a:solidFill>
                <a:schemeClr val="bg1"/>
              </a:solidFill>
              <a:latin typeface="Lexend Deca" pitchFamily="2" charset="0"/>
            </a:endParaRPr>
          </a:p>
        </p:txBody>
      </p:sp>
      <p:pic>
        <p:nvPicPr>
          <p:cNvPr id="8194" name="Picture 2">
            <a:extLst>
              <a:ext uri="{FF2B5EF4-FFF2-40B4-BE49-F238E27FC236}">
                <a16:creationId xmlns:a16="http://schemas.microsoft.com/office/drawing/2014/main" id="{B2FB33B8-5FE5-E18A-1D75-E7181C15191B}"/>
              </a:ext>
            </a:extLst>
          </p:cNvPr>
          <p:cNvPicPr>
            <a:picLocks noChangeAspect="1" noChangeArrowheads="1"/>
          </p:cNvPicPr>
          <p:nvPr/>
        </p:nvPicPr>
        <p:blipFill>
          <a:blip r:embed="rId3"/>
          <a:srcRect/>
          <a:stretch/>
        </p:blipFill>
        <p:spPr bwMode="auto">
          <a:xfrm>
            <a:off x="457201" y="1317215"/>
            <a:ext cx="4114798" cy="153785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565B55F1-7B1D-B5D6-0551-BB209D64B6CE}"/>
              </a:ext>
            </a:extLst>
          </p:cNvPr>
          <p:cNvPicPr>
            <a:picLocks noChangeAspect="1" noChangeArrowheads="1"/>
          </p:cNvPicPr>
          <p:nvPr/>
        </p:nvPicPr>
        <p:blipFill>
          <a:blip r:embed="rId4"/>
          <a:srcRect/>
          <a:stretch/>
        </p:blipFill>
        <p:spPr bwMode="auto">
          <a:xfrm>
            <a:off x="457200" y="3138134"/>
            <a:ext cx="4114800" cy="1003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609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34</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03. VISUALIZATION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ĐÁNH GIÁ TỔNG QUAN GIỮA ĐỘ HÀI LÒNG CÁC MỐI QUAN HỆ (RelationshipSatisfaction) VỚI THUỘC TÍNH QUYẾT ĐỊNH (ATTRITION)</a:t>
            </a:r>
          </a:p>
        </p:txBody>
      </p:sp>
      <p:sp>
        <p:nvSpPr>
          <p:cNvPr id="4" name="TextBox 3">
            <a:extLst>
              <a:ext uri="{FF2B5EF4-FFF2-40B4-BE49-F238E27FC236}">
                <a16:creationId xmlns:a16="http://schemas.microsoft.com/office/drawing/2014/main" id="{AFFEF064-EDA4-EADC-3F9B-5279E9D4C5EF}"/>
              </a:ext>
            </a:extLst>
          </p:cNvPr>
          <p:cNvSpPr txBox="1"/>
          <p:nvPr/>
        </p:nvSpPr>
        <p:spPr>
          <a:xfrm>
            <a:off x="4720684" y="1438735"/>
            <a:ext cx="4114799" cy="1883593"/>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vi-VN" sz="1200" b="1">
                <a:solidFill>
                  <a:schemeClr val="bg1"/>
                </a:solidFill>
                <a:latin typeface="Lexend Deca" pitchFamily="2" charset="0"/>
              </a:rPr>
              <a:t>Biểu đồ ở trên về Sự hài lòng về Mối quan hệ rất giống với Sự hài lòng về Môi trường làm việc.</a:t>
            </a:r>
            <a:endParaRPr lang="en-US" sz="1200" b="1">
              <a:solidFill>
                <a:schemeClr val="bg1"/>
              </a:solidFill>
              <a:latin typeface="Lexend Deca" pitchFamily="2" charset="0"/>
            </a:endParaRPr>
          </a:p>
          <a:p>
            <a:pPr marL="171450" indent="-171450">
              <a:lnSpc>
                <a:spcPct val="200000"/>
              </a:lnSpc>
              <a:buFont typeface="Arial" panose="020B0604020202020204" pitchFamily="34" charset="0"/>
              <a:buChar char="•"/>
            </a:pPr>
            <a:r>
              <a:rPr lang="vi-VN" sz="1200" b="1">
                <a:solidFill>
                  <a:schemeClr val="bg1"/>
                </a:solidFill>
                <a:latin typeface="Lexend Deca" pitchFamily="2" charset="0"/>
              </a:rPr>
              <a:t>Khi các giá trị của Sự hài lòng về Mối quan hệ được cải thiện, tỷ lệ tiêu hao sẽ giảm.</a:t>
            </a:r>
            <a:endParaRPr lang="it-IT" sz="1200" b="1">
              <a:solidFill>
                <a:schemeClr val="bg1"/>
              </a:solidFill>
              <a:latin typeface="Lexend Deca" pitchFamily="2" charset="0"/>
            </a:endParaRPr>
          </a:p>
        </p:txBody>
      </p:sp>
      <p:pic>
        <p:nvPicPr>
          <p:cNvPr id="8194" name="Picture 2">
            <a:extLst>
              <a:ext uri="{FF2B5EF4-FFF2-40B4-BE49-F238E27FC236}">
                <a16:creationId xmlns:a16="http://schemas.microsoft.com/office/drawing/2014/main" id="{B2FB33B8-5FE5-E18A-1D75-E7181C15191B}"/>
              </a:ext>
            </a:extLst>
          </p:cNvPr>
          <p:cNvPicPr>
            <a:picLocks noChangeAspect="1" noChangeArrowheads="1"/>
          </p:cNvPicPr>
          <p:nvPr/>
        </p:nvPicPr>
        <p:blipFill>
          <a:blip r:embed="rId3"/>
          <a:srcRect/>
          <a:stretch/>
        </p:blipFill>
        <p:spPr bwMode="auto">
          <a:xfrm>
            <a:off x="457201" y="1317215"/>
            <a:ext cx="4114798" cy="153785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565B55F1-7B1D-B5D6-0551-BB209D64B6CE}"/>
              </a:ext>
            </a:extLst>
          </p:cNvPr>
          <p:cNvPicPr>
            <a:picLocks noChangeAspect="1" noChangeArrowheads="1"/>
          </p:cNvPicPr>
          <p:nvPr/>
        </p:nvPicPr>
        <p:blipFill>
          <a:blip r:embed="rId4"/>
          <a:srcRect/>
          <a:stretch/>
        </p:blipFill>
        <p:spPr bwMode="auto">
          <a:xfrm>
            <a:off x="461937" y="3138134"/>
            <a:ext cx="4105326" cy="1003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004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35</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03. VISUALIZATION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ĐÁNH GIÁ TỔNG QUAN GIỮA THU NHẬP HÀNG THÁNG (MonthlyIncome) </a:t>
            </a:r>
          </a:p>
          <a:p>
            <a:pPr algn="ctr">
              <a:lnSpc>
                <a:spcPct val="150000"/>
              </a:lnSpc>
            </a:pPr>
            <a:r>
              <a:rPr lang="it-IT" sz="1500" b="1">
                <a:solidFill>
                  <a:srgbClr val="FF0000"/>
                </a:solidFill>
                <a:latin typeface="Lexend Deca" pitchFamily="2" charset="0"/>
              </a:rPr>
              <a:t>VỚI THUỘC TÍNH QUYẾT ĐỊNH (ATTRITION)</a:t>
            </a:r>
          </a:p>
        </p:txBody>
      </p:sp>
      <p:sp>
        <p:nvSpPr>
          <p:cNvPr id="4" name="TextBox 3">
            <a:extLst>
              <a:ext uri="{FF2B5EF4-FFF2-40B4-BE49-F238E27FC236}">
                <a16:creationId xmlns:a16="http://schemas.microsoft.com/office/drawing/2014/main" id="{AFFEF064-EDA4-EADC-3F9B-5279E9D4C5EF}"/>
              </a:ext>
            </a:extLst>
          </p:cNvPr>
          <p:cNvSpPr txBox="1"/>
          <p:nvPr/>
        </p:nvSpPr>
        <p:spPr>
          <a:xfrm>
            <a:off x="4720684" y="1438735"/>
            <a:ext cx="4114799" cy="2252924"/>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vi-VN" sz="1200" b="1">
                <a:solidFill>
                  <a:schemeClr val="bg1"/>
                </a:solidFill>
                <a:latin typeface="Lexend Deca" pitchFamily="2" charset="0"/>
              </a:rPr>
              <a:t>Biểu đồ nêu bật sự suy giảm tổng thể về số lượng các giá trị.</a:t>
            </a:r>
            <a:endParaRPr lang="en-US" sz="1200" b="1">
              <a:solidFill>
                <a:schemeClr val="bg1"/>
              </a:solidFill>
              <a:latin typeface="Lexend Deca" pitchFamily="2" charset="0"/>
            </a:endParaRPr>
          </a:p>
          <a:p>
            <a:pPr marL="171450" indent="-171450">
              <a:lnSpc>
                <a:spcPct val="200000"/>
              </a:lnSpc>
              <a:buFont typeface="Arial" panose="020B0604020202020204" pitchFamily="34" charset="0"/>
              <a:buChar char="•"/>
            </a:pPr>
            <a:r>
              <a:rPr lang="vi-VN" sz="1200" b="1">
                <a:solidFill>
                  <a:schemeClr val="bg1"/>
                </a:solidFill>
                <a:latin typeface="Lexend Deca" pitchFamily="2" charset="0"/>
              </a:rPr>
              <a:t>Các giá trị Thu nhập hàng tháng trong khoảng 1000 - 2000 hiện diện với số lượng lớn.</a:t>
            </a:r>
            <a:endParaRPr lang="en-US" sz="1200" b="1">
              <a:solidFill>
                <a:schemeClr val="bg1"/>
              </a:solidFill>
              <a:latin typeface="Lexend Deca" pitchFamily="2" charset="0"/>
            </a:endParaRPr>
          </a:p>
          <a:p>
            <a:pPr marL="171450" indent="-171450">
              <a:lnSpc>
                <a:spcPct val="200000"/>
              </a:lnSpc>
              <a:buFont typeface="Arial" panose="020B0604020202020204" pitchFamily="34" charset="0"/>
              <a:buChar char="•"/>
            </a:pPr>
            <a:r>
              <a:rPr lang="vi-VN" sz="1200" b="1">
                <a:solidFill>
                  <a:schemeClr val="bg1"/>
                </a:solidFill>
                <a:latin typeface="Lexend Deca" pitchFamily="2" charset="0"/>
              </a:rPr>
              <a:t>Các giá trị trong khoảng 3000 - 4000 đứng thứ hai với hơn 200 giá trị có trong phạm vi này.</a:t>
            </a:r>
            <a:endParaRPr lang="it-IT" sz="1200" b="1">
              <a:solidFill>
                <a:schemeClr val="bg1"/>
              </a:solidFill>
              <a:latin typeface="Lexend Deca" pitchFamily="2" charset="0"/>
            </a:endParaRPr>
          </a:p>
        </p:txBody>
      </p:sp>
      <p:pic>
        <p:nvPicPr>
          <p:cNvPr id="8194" name="Picture 2">
            <a:extLst>
              <a:ext uri="{FF2B5EF4-FFF2-40B4-BE49-F238E27FC236}">
                <a16:creationId xmlns:a16="http://schemas.microsoft.com/office/drawing/2014/main" id="{B2FB33B8-5FE5-E18A-1D75-E7181C15191B}"/>
              </a:ext>
            </a:extLst>
          </p:cNvPr>
          <p:cNvPicPr>
            <a:picLocks noChangeAspect="1" noChangeArrowheads="1"/>
          </p:cNvPicPr>
          <p:nvPr/>
        </p:nvPicPr>
        <p:blipFill>
          <a:blip r:embed="rId3"/>
          <a:srcRect/>
          <a:stretch/>
        </p:blipFill>
        <p:spPr bwMode="auto">
          <a:xfrm>
            <a:off x="457202" y="1317215"/>
            <a:ext cx="4114795" cy="153785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565B55F1-7B1D-B5D6-0551-BB209D64B6CE}"/>
              </a:ext>
            </a:extLst>
          </p:cNvPr>
          <p:cNvPicPr>
            <a:picLocks noChangeAspect="1" noChangeArrowheads="1"/>
          </p:cNvPicPr>
          <p:nvPr/>
        </p:nvPicPr>
        <p:blipFill>
          <a:blip r:embed="rId4"/>
          <a:srcRect/>
          <a:stretch/>
        </p:blipFill>
        <p:spPr bwMode="auto">
          <a:xfrm>
            <a:off x="457202" y="3094238"/>
            <a:ext cx="4114800" cy="1542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47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36</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03. VISUALIZATION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ĐÁNH GIÁ TỔNG QUAN GIỮA TIỀN LƯƠNG THEO GIỜ (HourlyRate) </a:t>
            </a:r>
          </a:p>
          <a:p>
            <a:pPr algn="ctr">
              <a:lnSpc>
                <a:spcPct val="150000"/>
              </a:lnSpc>
            </a:pPr>
            <a:r>
              <a:rPr lang="it-IT" sz="1500" b="1">
                <a:solidFill>
                  <a:srgbClr val="FF0000"/>
                </a:solidFill>
                <a:latin typeface="Lexend Deca" pitchFamily="2" charset="0"/>
              </a:rPr>
              <a:t>VỚI THUỘC TÍNH QUYẾT ĐỊNH (ATTRITION)</a:t>
            </a:r>
          </a:p>
        </p:txBody>
      </p:sp>
      <p:sp>
        <p:nvSpPr>
          <p:cNvPr id="4" name="TextBox 3">
            <a:extLst>
              <a:ext uri="{FF2B5EF4-FFF2-40B4-BE49-F238E27FC236}">
                <a16:creationId xmlns:a16="http://schemas.microsoft.com/office/drawing/2014/main" id="{AFFEF064-EDA4-EADC-3F9B-5279E9D4C5EF}"/>
              </a:ext>
            </a:extLst>
          </p:cNvPr>
          <p:cNvSpPr txBox="1"/>
          <p:nvPr/>
        </p:nvSpPr>
        <p:spPr>
          <a:xfrm>
            <a:off x="4720684" y="1438735"/>
            <a:ext cx="4114799" cy="2252924"/>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vi-VN" sz="1200" b="1">
                <a:solidFill>
                  <a:schemeClr val="bg1"/>
                </a:solidFill>
                <a:latin typeface="Lexend Deca" pitchFamily="2" charset="0"/>
              </a:rPr>
              <a:t>Đối với HourlyRate, các giá trị từ 30 - 100 xuất hiện với tổng số hơn 175+ mỗi giá trị.</a:t>
            </a:r>
            <a:endParaRPr lang="en-US" sz="1200" b="1">
              <a:solidFill>
                <a:schemeClr val="bg1"/>
              </a:solidFill>
              <a:latin typeface="Lexend Deca" pitchFamily="2" charset="0"/>
            </a:endParaRPr>
          </a:p>
          <a:p>
            <a:pPr marL="171450" indent="-171450">
              <a:lnSpc>
                <a:spcPct val="200000"/>
              </a:lnSpc>
              <a:buFont typeface="Arial" panose="020B0604020202020204" pitchFamily="34" charset="0"/>
              <a:buChar char="•"/>
            </a:pPr>
            <a:r>
              <a:rPr lang="vi-VN" sz="1200" b="1">
                <a:solidFill>
                  <a:schemeClr val="bg1"/>
                </a:solidFill>
                <a:latin typeface="Lexend Deca" pitchFamily="2" charset="0"/>
              </a:rPr>
              <a:t>Tỷ lệ tiêu hao của các giá trị này cũng thấp và rất gần nhau.</a:t>
            </a:r>
            <a:endParaRPr lang="en-US" sz="1200" b="1">
              <a:solidFill>
                <a:schemeClr val="bg1"/>
              </a:solidFill>
              <a:latin typeface="Lexend Deca" pitchFamily="2" charset="0"/>
            </a:endParaRPr>
          </a:p>
          <a:p>
            <a:pPr marL="171450" indent="-171450">
              <a:lnSpc>
                <a:spcPct val="200000"/>
              </a:lnSpc>
              <a:buFont typeface="Arial" panose="020B0604020202020204" pitchFamily="34" charset="0"/>
              <a:buChar char="•"/>
            </a:pPr>
            <a:r>
              <a:rPr lang="vi-VN" sz="1200" b="1">
                <a:solidFill>
                  <a:schemeClr val="bg1"/>
                </a:solidFill>
                <a:latin typeface="Lexend Deca" pitchFamily="2" charset="0"/>
              </a:rPr>
              <a:t>Đối với HourlyRate lớn hơn 100, có rất ít giá trị và do đó mức tiêu hao cũng cao.</a:t>
            </a:r>
            <a:endParaRPr lang="it-IT" sz="1200" b="1">
              <a:solidFill>
                <a:schemeClr val="bg1"/>
              </a:solidFill>
              <a:latin typeface="Lexend Deca" pitchFamily="2" charset="0"/>
            </a:endParaRPr>
          </a:p>
        </p:txBody>
      </p:sp>
      <p:pic>
        <p:nvPicPr>
          <p:cNvPr id="8194" name="Picture 2">
            <a:extLst>
              <a:ext uri="{FF2B5EF4-FFF2-40B4-BE49-F238E27FC236}">
                <a16:creationId xmlns:a16="http://schemas.microsoft.com/office/drawing/2014/main" id="{B2FB33B8-5FE5-E18A-1D75-E7181C15191B}"/>
              </a:ext>
            </a:extLst>
          </p:cNvPr>
          <p:cNvPicPr>
            <a:picLocks noChangeAspect="1" noChangeArrowheads="1"/>
          </p:cNvPicPr>
          <p:nvPr/>
        </p:nvPicPr>
        <p:blipFill>
          <a:blip r:embed="rId3"/>
          <a:srcRect/>
          <a:stretch/>
        </p:blipFill>
        <p:spPr bwMode="auto">
          <a:xfrm>
            <a:off x="457202" y="1317215"/>
            <a:ext cx="4114795" cy="153785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565B55F1-7B1D-B5D6-0551-BB209D64B6CE}"/>
              </a:ext>
            </a:extLst>
          </p:cNvPr>
          <p:cNvPicPr>
            <a:picLocks noChangeAspect="1" noChangeArrowheads="1"/>
          </p:cNvPicPr>
          <p:nvPr/>
        </p:nvPicPr>
        <p:blipFill>
          <a:blip r:embed="rId4"/>
          <a:srcRect/>
          <a:stretch/>
        </p:blipFill>
        <p:spPr bwMode="auto">
          <a:xfrm>
            <a:off x="457203" y="3094238"/>
            <a:ext cx="4114798" cy="1542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97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37</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03. VISUALIZATION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ĐÁNH GIÁ TỔNG QUAN GIỮA TIỀN LƯƠNG THEO NGÀY (DailyRate) </a:t>
            </a:r>
          </a:p>
          <a:p>
            <a:pPr algn="ctr">
              <a:lnSpc>
                <a:spcPct val="150000"/>
              </a:lnSpc>
            </a:pPr>
            <a:r>
              <a:rPr lang="it-IT" sz="1500" b="1">
                <a:solidFill>
                  <a:srgbClr val="FF0000"/>
                </a:solidFill>
                <a:latin typeface="Lexend Deca" pitchFamily="2" charset="0"/>
              </a:rPr>
              <a:t>VỚI THUỘC TÍNH QUYẾT ĐỊNH (ATTRITION)</a:t>
            </a:r>
          </a:p>
        </p:txBody>
      </p:sp>
      <p:sp>
        <p:nvSpPr>
          <p:cNvPr id="4" name="TextBox 3">
            <a:extLst>
              <a:ext uri="{FF2B5EF4-FFF2-40B4-BE49-F238E27FC236}">
                <a16:creationId xmlns:a16="http://schemas.microsoft.com/office/drawing/2014/main" id="{AFFEF064-EDA4-EADC-3F9B-5279E9D4C5EF}"/>
              </a:ext>
            </a:extLst>
          </p:cNvPr>
          <p:cNvSpPr txBox="1"/>
          <p:nvPr/>
        </p:nvSpPr>
        <p:spPr>
          <a:xfrm>
            <a:off x="4720684" y="1438735"/>
            <a:ext cx="4114799" cy="1144929"/>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vi-VN" sz="1200" b="1">
                <a:solidFill>
                  <a:schemeClr val="bg1"/>
                </a:solidFill>
                <a:latin typeface="Lexend Deca" pitchFamily="2" charset="0"/>
              </a:rPr>
              <a:t>Số lượng nhân viên tiêu hao gần nhau. Có sự sụt giảm nhất định về số lượng giá trị.</a:t>
            </a:r>
            <a:endParaRPr lang="en-US" sz="1200" b="1">
              <a:solidFill>
                <a:schemeClr val="bg1"/>
              </a:solidFill>
              <a:latin typeface="Lexend Deca" pitchFamily="2" charset="0"/>
            </a:endParaRPr>
          </a:p>
          <a:p>
            <a:pPr marL="171450" indent="-171450">
              <a:lnSpc>
                <a:spcPct val="200000"/>
              </a:lnSpc>
              <a:buFont typeface="Arial" panose="020B0604020202020204" pitchFamily="34" charset="0"/>
              <a:buChar char="•"/>
            </a:pPr>
            <a:r>
              <a:rPr lang="vi-VN" sz="1200" b="1">
                <a:solidFill>
                  <a:schemeClr val="bg1"/>
                </a:solidFill>
                <a:latin typeface="Lexend Deca" pitchFamily="2" charset="0"/>
              </a:rPr>
              <a:t>Các giá trị từ 600 - 700 có số lượng thấp nhất.</a:t>
            </a:r>
            <a:endParaRPr lang="it-IT" sz="1200" b="1">
              <a:solidFill>
                <a:schemeClr val="bg1"/>
              </a:solidFill>
              <a:latin typeface="Lexend Deca" pitchFamily="2" charset="0"/>
            </a:endParaRPr>
          </a:p>
        </p:txBody>
      </p:sp>
      <p:pic>
        <p:nvPicPr>
          <p:cNvPr id="8194" name="Picture 2">
            <a:extLst>
              <a:ext uri="{FF2B5EF4-FFF2-40B4-BE49-F238E27FC236}">
                <a16:creationId xmlns:a16="http://schemas.microsoft.com/office/drawing/2014/main" id="{B2FB33B8-5FE5-E18A-1D75-E7181C15191B}"/>
              </a:ext>
            </a:extLst>
          </p:cNvPr>
          <p:cNvPicPr>
            <a:picLocks noChangeAspect="1" noChangeArrowheads="1"/>
          </p:cNvPicPr>
          <p:nvPr/>
        </p:nvPicPr>
        <p:blipFill>
          <a:blip r:embed="rId3"/>
          <a:srcRect/>
          <a:stretch/>
        </p:blipFill>
        <p:spPr bwMode="auto">
          <a:xfrm>
            <a:off x="457203" y="1317215"/>
            <a:ext cx="4114793" cy="153785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565B55F1-7B1D-B5D6-0551-BB209D64B6CE}"/>
              </a:ext>
            </a:extLst>
          </p:cNvPr>
          <p:cNvPicPr>
            <a:picLocks noChangeAspect="1" noChangeArrowheads="1"/>
          </p:cNvPicPr>
          <p:nvPr/>
        </p:nvPicPr>
        <p:blipFill>
          <a:blip r:embed="rId4"/>
          <a:srcRect/>
          <a:stretch/>
        </p:blipFill>
        <p:spPr bwMode="auto">
          <a:xfrm>
            <a:off x="457203" y="3094238"/>
            <a:ext cx="4114798" cy="1542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704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38</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03. VISUALIZATION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ĐÁNH GIÁ TỔNG QUAN GIỮA TIỀN LƯƠNG THEO THÁNG (MonthlyRate) </a:t>
            </a:r>
          </a:p>
          <a:p>
            <a:pPr algn="ctr">
              <a:lnSpc>
                <a:spcPct val="150000"/>
              </a:lnSpc>
            </a:pPr>
            <a:r>
              <a:rPr lang="it-IT" sz="1500" b="1">
                <a:solidFill>
                  <a:srgbClr val="FF0000"/>
                </a:solidFill>
                <a:latin typeface="Lexend Deca" pitchFamily="2" charset="0"/>
              </a:rPr>
              <a:t>VỚI THUỘC TÍNH QUYẾT ĐỊNH (ATTRITION)</a:t>
            </a:r>
          </a:p>
        </p:txBody>
      </p:sp>
      <p:sp>
        <p:nvSpPr>
          <p:cNvPr id="4" name="TextBox 3">
            <a:extLst>
              <a:ext uri="{FF2B5EF4-FFF2-40B4-BE49-F238E27FC236}">
                <a16:creationId xmlns:a16="http://schemas.microsoft.com/office/drawing/2014/main" id="{AFFEF064-EDA4-EADC-3F9B-5279E9D4C5EF}"/>
              </a:ext>
            </a:extLst>
          </p:cNvPr>
          <p:cNvSpPr txBox="1"/>
          <p:nvPr/>
        </p:nvSpPr>
        <p:spPr>
          <a:xfrm>
            <a:off x="4720684" y="1438735"/>
            <a:ext cx="4114799" cy="1144929"/>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vi-VN" sz="1200" b="1">
                <a:solidFill>
                  <a:schemeClr val="bg1"/>
                </a:solidFill>
                <a:latin typeface="Lexend Deca" pitchFamily="2" charset="0"/>
              </a:rPr>
              <a:t>Giá trị của tiêu hao nhân lực rất gần nhau.Các giá trị trong khoảng 21000 - 22000 có số lượng cao nhất.</a:t>
            </a:r>
            <a:endParaRPr lang="it-IT" sz="1200" b="1">
              <a:solidFill>
                <a:schemeClr val="bg1"/>
              </a:solidFill>
              <a:latin typeface="Lexend Deca" pitchFamily="2" charset="0"/>
            </a:endParaRPr>
          </a:p>
        </p:txBody>
      </p:sp>
      <p:pic>
        <p:nvPicPr>
          <p:cNvPr id="8194" name="Picture 2">
            <a:extLst>
              <a:ext uri="{FF2B5EF4-FFF2-40B4-BE49-F238E27FC236}">
                <a16:creationId xmlns:a16="http://schemas.microsoft.com/office/drawing/2014/main" id="{B2FB33B8-5FE5-E18A-1D75-E7181C15191B}"/>
              </a:ext>
            </a:extLst>
          </p:cNvPr>
          <p:cNvPicPr>
            <a:picLocks noChangeAspect="1" noChangeArrowheads="1"/>
          </p:cNvPicPr>
          <p:nvPr/>
        </p:nvPicPr>
        <p:blipFill>
          <a:blip r:embed="rId3"/>
          <a:srcRect/>
          <a:stretch/>
        </p:blipFill>
        <p:spPr bwMode="auto">
          <a:xfrm>
            <a:off x="471057" y="1317215"/>
            <a:ext cx="4087084" cy="153785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565B55F1-7B1D-B5D6-0551-BB209D64B6CE}"/>
              </a:ext>
            </a:extLst>
          </p:cNvPr>
          <p:cNvPicPr>
            <a:picLocks noChangeAspect="1" noChangeArrowheads="1"/>
          </p:cNvPicPr>
          <p:nvPr/>
        </p:nvPicPr>
        <p:blipFill>
          <a:blip r:embed="rId4"/>
          <a:srcRect/>
          <a:stretch/>
        </p:blipFill>
        <p:spPr bwMode="auto">
          <a:xfrm>
            <a:off x="471058" y="3094238"/>
            <a:ext cx="4087088" cy="1542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882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33"/>
          <p:cNvSpPr/>
          <p:nvPr/>
        </p:nvSpPr>
        <p:spPr>
          <a:xfrm flipH="1">
            <a:off x="1066020" y="3240100"/>
            <a:ext cx="899100" cy="899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68" name="Google Shape;768;p33"/>
          <p:cNvSpPr txBox="1">
            <a:spLocks noGrp="1"/>
          </p:cNvSpPr>
          <p:nvPr>
            <p:ph type="title"/>
          </p:nvPr>
        </p:nvSpPr>
        <p:spPr>
          <a:xfrm flipH="1">
            <a:off x="3459985" y="1"/>
            <a:ext cx="5684015" cy="21262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Lexend Deca" pitchFamily="2" charset="0"/>
              </a:rPr>
              <a:t>CÂN BẰNG DỮ LIỆU</a:t>
            </a:r>
            <a:endParaRPr b="1">
              <a:latin typeface="Lexend Deca" pitchFamily="2" charset="0"/>
            </a:endParaRPr>
          </a:p>
        </p:txBody>
      </p:sp>
      <p:sp>
        <p:nvSpPr>
          <p:cNvPr id="770" name="Google Shape;770;p33"/>
          <p:cNvSpPr txBox="1">
            <a:spLocks noGrp="1"/>
          </p:cNvSpPr>
          <p:nvPr>
            <p:ph type="title" idx="2"/>
          </p:nvPr>
        </p:nvSpPr>
        <p:spPr>
          <a:xfrm flipH="1">
            <a:off x="1230950" y="3627900"/>
            <a:ext cx="1598700" cy="100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exend Deca" pitchFamily="2" charset="0"/>
              </a:rPr>
              <a:t>0</a:t>
            </a:r>
            <a:r>
              <a:rPr lang="en-US" b="1">
                <a:latin typeface="Lexend Deca" pitchFamily="2" charset="0"/>
              </a:rPr>
              <a:t>4</a:t>
            </a:r>
            <a:endParaRPr b="1">
              <a:latin typeface="Lexend Deca" pitchFamily="2" charset="0"/>
            </a:endParaRPr>
          </a:p>
        </p:txBody>
      </p:sp>
      <p:sp>
        <p:nvSpPr>
          <p:cNvPr id="771" name="Google Shape;771;p33"/>
          <p:cNvSpPr/>
          <p:nvPr/>
        </p:nvSpPr>
        <p:spPr>
          <a:xfrm rot="5400000">
            <a:off x="6470391" y="2122892"/>
            <a:ext cx="3025755" cy="3015469"/>
          </a:xfrm>
          <a:custGeom>
            <a:avLst/>
            <a:gdLst/>
            <a:ahLst/>
            <a:cxnLst/>
            <a:rect l="l" t="t" r="r" b="b"/>
            <a:pathLst>
              <a:path w="21704" h="21703" extrusionOk="0">
                <a:moveTo>
                  <a:pt x="1" y="0"/>
                </a:moveTo>
                <a:lnTo>
                  <a:pt x="1" y="21703"/>
                </a:lnTo>
                <a:lnTo>
                  <a:pt x="21703" y="21703"/>
                </a:lnTo>
                <a:lnTo>
                  <a:pt x="21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2" name="Google Shape;772;p33"/>
          <p:cNvSpPr/>
          <p:nvPr/>
        </p:nvSpPr>
        <p:spPr>
          <a:xfrm rot="5400000">
            <a:off x="3457124" y="2124976"/>
            <a:ext cx="3025755" cy="3011301"/>
          </a:xfrm>
          <a:custGeom>
            <a:avLst/>
            <a:gdLst/>
            <a:ahLst/>
            <a:cxnLst/>
            <a:rect l="l" t="t" r="r" b="b"/>
            <a:pathLst>
              <a:path w="21704" h="21673" extrusionOk="0">
                <a:moveTo>
                  <a:pt x="1" y="1"/>
                </a:moveTo>
                <a:lnTo>
                  <a:pt x="1" y="21673"/>
                </a:lnTo>
                <a:lnTo>
                  <a:pt x="21703" y="21673"/>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3" name="Google Shape;773;p33"/>
          <p:cNvSpPr/>
          <p:nvPr/>
        </p:nvSpPr>
        <p:spPr>
          <a:xfrm rot="5400000">
            <a:off x="6470391" y="2122892"/>
            <a:ext cx="3025755" cy="3015469"/>
          </a:xfrm>
          <a:custGeom>
            <a:avLst/>
            <a:gdLst/>
            <a:ahLst/>
            <a:cxnLst/>
            <a:rect l="l" t="t" r="r" b="b"/>
            <a:pathLst>
              <a:path w="21704" h="21703" extrusionOk="0">
                <a:moveTo>
                  <a:pt x="1" y="0"/>
                </a:moveTo>
                <a:lnTo>
                  <a:pt x="1" y="21703"/>
                </a:lnTo>
                <a:lnTo>
                  <a:pt x="578" y="21703"/>
                </a:lnTo>
                <a:cubicBezTo>
                  <a:pt x="12281" y="21399"/>
                  <a:pt x="21703" y="11794"/>
                  <a:pt x="21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4" name="Google Shape;774;p33"/>
          <p:cNvSpPr/>
          <p:nvPr/>
        </p:nvSpPr>
        <p:spPr>
          <a:xfrm rot="5400000">
            <a:off x="7523747" y="2129557"/>
            <a:ext cx="1970560" cy="1963952"/>
          </a:xfrm>
          <a:custGeom>
            <a:avLst/>
            <a:gdLst/>
            <a:ahLst/>
            <a:cxnLst/>
            <a:rect l="l" t="t" r="r" b="b"/>
            <a:pathLst>
              <a:path w="14135" h="14135" extrusionOk="0">
                <a:moveTo>
                  <a:pt x="1" y="0"/>
                </a:moveTo>
                <a:lnTo>
                  <a:pt x="1" y="14134"/>
                </a:lnTo>
                <a:cubicBezTo>
                  <a:pt x="7782" y="14134"/>
                  <a:pt x="14135" y="7842"/>
                  <a:pt x="1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5" name="Google Shape;775;p33"/>
          <p:cNvSpPr/>
          <p:nvPr/>
        </p:nvSpPr>
        <p:spPr>
          <a:xfrm rot="5400000">
            <a:off x="5472887" y="4140739"/>
            <a:ext cx="1004449" cy="1001081"/>
          </a:xfrm>
          <a:custGeom>
            <a:avLst/>
            <a:gdLst/>
            <a:ahLst/>
            <a:cxnLst/>
            <a:rect l="l" t="t" r="r" b="b"/>
            <a:pathLst>
              <a:path w="7205" h="7205" extrusionOk="0">
                <a:moveTo>
                  <a:pt x="1" y="1"/>
                </a:moveTo>
                <a:lnTo>
                  <a:pt x="7204" y="7205"/>
                </a:lnTo>
                <a:lnTo>
                  <a:pt x="7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6" name="Google Shape;776;p33"/>
          <p:cNvSpPr/>
          <p:nvPr/>
        </p:nvSpPr>
        <p:spPr>
          <a:xfrm rot="5400000">
            <a:off x="5470796" y="3134338"/>
            <a:ext cx="1008631" cy="1001081"/>
          </a:xfrm>
          <a:custGeom>
            <a:avLst/>
            <a:gdLst/>
            <a:ahLst/>
            <a:cxnLst/>
            <a:rect l="l" t="t" r="r" b="b"/>
            <a:pathLst>
              <a:path w="7235" h="7205" extrusionOk="0">
                <a:moveTo>
                  <a:pt x="0" y="1"/>
                </a:moveTo>
                <a:lnTo>
                  <a:pt x="7235" y="7205"/>
                </a:lnTo>
                <a:lnTo>
                  <a:pt x="7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7" name="Google Shape;777;p33"/>
          <p:cNvSpPr/>
          <p:nvPr/>
        </p:nvSpPr>
        <p:spPr>
          <a:xfrm rot="5400000">
            <a:off x="5468635" y="2123685"/>
            <a:ext cx="1012953" cy="1001081"/>
          </a:xfrm>
          <a:custGeom>
            <a:avLst/>
            <a:gdLst/>
            <a:ahLst/>
            <a:cxnLst/>
            <a:rect l="l" t="t" r="r" b="b"/>
            <a:pathLst>
              <a:path w="7266" h="7205" extrusionOk="0">
                <a:moveTo>
                  <a:pt x="1" y="1"/>
                </a:moveTo>
                <a:lnTo>
                  <a:pt x="7265" y="7205"/>
                </a:lnTo>
                <a:lnTo>
                  <a:pt x="7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8" name="Google Shape;778;p33"/>
          <p:cNvSpPr/>
          <p:nvPr/>
        </p:nvSpPr>
        <p:spPr>
          <a:xfrm rot="5400000">
            <a:off x="2707449" y="2870333"/>
            <a:ext cx="3025755" cy="1520587"/>
          </a:xfrm>
          <a:custGeom>
            <a:avLst/>
            <a:gdLst/>
            <a:ahLst/>
            <a:cxnLst/>
            <a:rect l="l" t="t" r="r" b="b"/>
            <a:pathLst>
              <a:path w="21704" h="10944" extrusionOk="0">
                <a:moveTo>
                  <a:pt x="10883" y="1"/>
                </a:moveTo>
                <a:cubicBezTo>
                  <a:pt x="4895" y="1"/>
                  <a:pt x="1" y="4864"/>
                  <a:pt x="1" y="10852"/>
                </a:cubicBezTo>
                <a:lnTo>
                  <a:pt x="1" y="10943"/>
                </a:lnTo>
                <a:lnTo>
                  <a:pt x="21703" y="10943"/>
                </a:lnTo>
                <a:lnTo>
                  <a:pt x="21703" y="10882"/>
                </a:lnTo>
                <a:lnTo>
                  <a:pt x="21703" y="10822"/>
                </a:lnTo>
                <a:cubicBezTo>
                  <a:pt x="21703" y="4803"/>
                  <a:pt x="16840" y="1"/>
                  <a:pt x="10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9" name="Google Shape;779;p33"/>
          <p:cNvSpPr/>
          <p:nvPr/>
        </p:nvSpPr>
        <p:spPr>
          <a:xfrm rot="5400000">
            <a:off x="434375" y="-17800"/>
            <a:ext cx="3025755" cy="3025755"/>
          </a:xfrm>
          <a:custGeom>
            <a:avLst/>
            <a:gdLst/>
            <a:ahLst/>
            <a:cxnLst/>
            <a:rect l="l" t="t" r="r" b="b"/>
            <a:pathLst>
              <a:path w="21704" h="21704" extrusionOk="0">
                <a:moveTo>
                  <a:pt x="1" y="1"/>
                </a:moveTo>
                <a:lnTo>
                  <a:pt x="1" y="21703"/>
                </a:lnTo>
                <a:lnTo>
                  <a:pt x="21703" y="21703"/>
                </a:lnTo>
                <a:lnTo>
                  <a:pt x="21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0" name="Google Shape;780;p33"/>
          <p:cNvSpPr/>
          <p:nvPr/>
        </p:nvSpPr>
        <p:spPr>
          <a:xfrm rot="5400000">
            <a:off x="-2591178" y="-17730"/>
            <a:ext cx="3025755" cy="3025615"/>
          </a:xfrm>
          <a:custGeom>
            <a:avLst/>
            <a:gdLst/>
            <a:ahLst/>
            <a:cxnLst/>
            <a:rect l="l" t="t" r="r" b="b"/>
            <a:pathLst>
              <a:path w="21704" h="21703" extrusionOk="0">
                <a:moveTo>
                  <a:pt x="1" y="0"/>
                </a:moveTo>
                <a:lnTo>
                  <a:pt x="1" y="21703"/>
                </a:lnTo>
                <a:lnTo>
                  <a:pt x="21703" y="21703"/>
                </a:lnTo>
                <a:lnTo>
                  <a:pt x="21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1" name="Google Shape;781;p33"/>
          <p:cNvSpPr/>
          <p:nvPr/>
        </p:nvSpPr>
        <p:spPr>
          <a:xfrm rot="5400000">
            <a:off x="-324159" y="740730"/>
            <a:ext cx="3025755" cy="1508695"/>
          </a:xfrm>
          <a:custGeom>
            <a:avLst/>
            <a:gdLst/>
            <a:ahLst/>
            <a:cxnLst/>
            <a:rect l="l" t="t" r="r" b="b"/>
            <a:pathLst>
              <a:path w="21704" h="10822" extrusionOk="0">
                <a:moveTo>
                  <a:pt x="10883" y="1"/>
                </a:moveTo>
                <a:lnTo>
                  <a:pt x="5442" y="5381"/>
                </a:lnTo>
                <a:lnTo>
                  <a:pt x="1" y="10821"/>
                </a:lnTo>
                <a:lnTo>
                  <a:pt x="21703" y="10821"/>
                </a:lnTo>
                <a:lnTo>
                  <a:pt x="16263" y="5381"/>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2" name="Google Shape;782;p33"/>
          <p:cNvSpPr/>
          <p:nvPr/>
        </p:nvSpPr>
        <p:spPr>
          <a:xfrm rot="5400000">
            <a:off x="-2591178" y="-17730"/>
            <a:ext cx="3025755" cy="3025615"/>
          </a:xfrm>
          <a:custGeom>
            <a:avLst/>
            <a:gdLst/>
            <a:ahLst/>
            <a:cxnLst/>
            <a:rect l="l" t="t" r="r" b="b"/>
            <a:pathLst>
              <a:path w="21704" h="21703" extrusionOk="0">
                <a:moveTo>
                  <a:pt x="1" y="0"/>
                </a:moveTo>
                <a:lnTo>
                  <a:pt x="1" y="21703"/>
                </a:lnTo>
                <a:lnTo>
                  <a:pt x="578" y="21703"/>
                </a:lnTo>
                <a:cubicBezTo>
                  <a:pt x="12281" y="21399"/>
                  <a:pt x="21703" y="11794"/>
                  <a:pt x="21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3" name="Google Shape;783;p33"/>
          <p:cNvSpPr/>
          <p:nvPr/>
        </p:nvSpPr>
        <p:spPr>
          <a:xfrm rot="5400000">
            <a:off x="-1536054" y="-9296"/>
            <a:ext cx="1970560" cy="1970560"/>
          </a:xfrm>
          <a:custGeom>
            <a:avLst/>
            <a:gdLst/>
            <a:ahLst/>
            <a:cxnLst/>
            <a:rect l="l" t="t" r="r" b="b"/>
            <a:pathLst>
              <a:path w="14135" h="14135" extrusionOk="0">
                <a:moveTo>
                  <a:pt x="1" y="0"/>
                </a:moveTo>
                <a:lnTo>
                  <a:pt x="1" y="14134"/>
                </a:lnTo>
                <a:cubicBezTo>
                  <a:pt x="7782" y="14134"/>
                  <a:pt x="14135" y="7842"/>
                  <a:pt x="1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4" name="Google Shape;784;p33"/>
          <p:cNvSpPr/>
          <p:nvPr/>
        </p:nvSpPr>
        <p:spPr>
          <a:xfrm rot="5400000">
            <a:off x="2566122" y="2113472"/>
            <a:ext cx="889993" cy="898979"/>
          </a:xfrm>
          <a:custGeom>
            <a:avLst/>
            <a:gdLst/>
            <a:ahLst/>
            <a:cxnLst/>
            <a:rect l="l" t="t" r="r" b="b"/>
            <a:pathLst>
              <a:path w="6384" h="6384" extrusionOk="0">
                <a:moveTo>
                  <a:pt x="0" y="1"/>
                </a:moveTo>
                <a:cubicBezTo>
                  <a:pt x="0" y="3527"/>
                  <a:pt x="2857" y="6384"/>
                  <a:pt x="6383" y="6384"/>
                </a:cubicBezTo>
                <a:lnTo>
                  <a:pt x="6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5" name="Google Shape;785;p33"/>
          <p:cNvSpPr/>
          <p:nvPr/>
        </p:nvSpPr>
        <p:spPr>
          <a:xfrm rot="5400000">
            <a:off x="1938679" y="-13548"/>
            <a:ext cx="1517199" cy="1508695"/>
          </a:xfrm>
          <a:custGeom>
            <a:avLst/>
            <a:gdLst/>
            <a:ahLst/>
            <a:cxnLst/>
            <a:rect l="l" t="t" r="r" b="b"/>
            <a:pathLst>
              <a:path w="10883" h="10822" extrusionOk="0">
                <a:moveTo>
                  <a:pt x="1" y="1"/>
                </a:moveTo>
                <a:lnTo>
                  <a:pt x="1" y="10822"/>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39</a:t>
            </a:r>
            <a:endParaRPr lang="vi-VN" b="1">
              <a:solidFill>
                <a:schemeClr val="tx1"/>
              </a:solidFill>
              <a:latin typeface="Lexend Deca" pitchFamily="2" charset="0"/>
            </a:endParaRPr>
          </a:p>
        </p:txBody>
      </p:sp>
    </p:spTree>
    <p:extLst>
      <p:ext uri="{BB962C8B-B14F-4D97-AF65-F5344CB8AC3E}">
        <p14:creationId xmlns:p14="http://schemas.microsoft.com/office/powerpoint/2010/main" val="125546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33"/>
          <p:cNvSpPr/>
          <p:nvPr/>
        </p:nvSpPr>
        <p:spPr>
          <a:xfrm flipH="1">
            <a:off x="1066020" y="3240100"/>
            <a:ext cx="899100" cy="899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68" name="Google Shape;768;p33"/>
          <p:cNvSpPr txBox="1">
            <a:spLocks noGrp="1"/>
          </p:cNvSpPr>
          <p:nvPr>
            <p:ph type="title"/>
          </p:nvPr>
        </p:nvSpPr>
        <p:spPr>
          <a:xfrm flipH="1">
            <a:off x="3459985" y="1"/>
            <a:ext cx="5684015" cy="21262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Lexend Deca" pitchFamily="2" charset="0"/>
              </a:rPr>
              <a:t>TỔNG QUAN</a:t>
            </a:r>
            <a:br>
              <a:rPr lang="en-US" b="1">
                <a:latin typeface="Lexend Deca" pitchFamily="2" charset="0"/>
              </a:rPr>
            </a:br>
            <a:r>
              <a:rPr lang="en-US" b="1">
                <a:latin typeface="Lexend Deca" pitchFamily="2" charset="0"/>
              </a:rPr>
              <a:t>DỮ LIỆU</a:t>
            </a:r>
            <a:endParaRPr b="1">
              <a:latin typeface="Lexend Deca" pitchFamily="2" charset="0"/>
            </a:endParaRPr>
          </a:p>
        </p:txBody>
      </p:sp>
      <p:sp>
        <p:nvSpPr>
          <p:cNvPr id="770" name="Google Shape;770;p33"/>
          <p:cNvSpPr txBox="1">
            <a:spLocks noGrp="1"/>
          </p:cNvSpPr>
          <p:nvPr>
            <p:ph type="title" idx="2"/>
          </p:nvPr>
        </p:nvSpPr>
        <p:spPr>
          <a:xfrm flipH="1">
            <a:off x="1230950" y="3627900"/>
            <a:ext cx="1598700" cy="100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exend Deca" pitchFamily="2" charset="0"/>
              </a:rPr>
              <a:t>01</a:t>
            </a:r>
            <a:endParaRPr b="1">
              <a:latin typeface="Lexend Deca" pitchFamily="2" charset="0"/>
            </a:endParaRPr>
          </a:p>
        </p:txBody>
      </p:sp>
      <p:sp>
        <p:nvSpPr>
          <p:cNvPr id="771" name="Google Shape;771;p33"/>
          <p:cNvSpPr/>
          <p:nvPr/>
        </p:nvSpPr>
        <p:spPr>
          <a:xfrm rot="5400000">
            <a:off x="6470391" y="2122892"/>
            <a:ext cx="3025755" cy="3015469"/>
          </a:xfrm>
          <a:custGeom>
            <a:avLst/>
            <a:gdLst/>
            <a:ahLst/>
            <a:cxnLst/>
            <a:rect l="l" t="t" r="r" b="b"/>
            <a:pathLst>
              <a:path w="21704" h="21703" extrusionOk="0">
                <a:moveTo>
                  <a:pt x="1" y="0"/>
                </a:moveTo>
                <a:lnTo>
                  <a:pt x="1" y="21703"/>
                </a:lnTo>
                <a:lnTo>
                  <a:pt x="21703" y="21703"/>
                </a:lnTo>
                <a:lnTo>
                  <a:pt x="21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2" name="Google Shape;772;p33"/>
          <p:cNvSpPr/>
          <p:nvPr/>
        </p:nvSpPr>
        <p:spPr>
          <a:xfrm rot="5400000">
            <a:off x="3457124" y="2124976"/>
            <a:ext cx="3025755" cy="3011301"/>
          </a:xfrm>
          <a:custGeom>
            <a:avLst/>
            <a:gdLst/>
            <a:ahLst/>
            <a:cxnLst/>
            <a:rect l="l" t="t" r="r" b="b"/>
            <a:pathLst>
              <a:path w="21704" h="21673" extrusionOk="0">
                <a:moveTo>
                  <a:pt x="1" y="1"/>
                </a:moveTo>
                <a:lnTo>
                  <a:pt x="1" y="21673"/>
                </a:lnTo>
                <a:lnTo>
                  <a:pt x="21703" y="21673"/>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3" name="Google Shape;773;p33"/>
          <p:cNvSpPr/>
          <p:nvPr/>
        </p:nvSpPr>
        <p:spPr>
          <a:xfrm rot="5400000">
            <a:off x="6470391" y="2122892"/>
            <a:ext cx="3025755" cy="3015469"/>
          </a:xfrm>
          <a:custGeom>
            <a:avLst/>
            <a:gdLst/>
            <a:ahLst/>
            <a:cxnLst/>
            <a:rect l="l" t="t" r="r" b="b"/>
            <a:pathLst>
              <a:path w="21704" h="21703" extrusionOk="0">
                <a:moveTo>
                  <a:pt x="1" y="0"/>
                </a:moveTo>
                <a:lnTo>
                  <a:pt x="1" y="21703"/>
                </a:lnTo>
                <a:lnTo>
                  <a:pt x="578" y="21703"/>
                </a:lnTo>
                <a:cubicBezTo>
                  <a:pt x="12281" y="21399"/>
                  <a:pt x="21703" y="11794"/>
                  <a:pt x="21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4" name="Google Shape;774;p33"/>
          <p:cNvSpPr/>
          <p:nvPr/>
        </p:nvSpPr>
        <p:spPr>
          <a:xfrm rot="5400000">
            <a:off x="7523747" y="2129557"/>
            <a:ext cx="1970560" cy="1963952"/>
          </a:xfrm>
          <a:custGeom>
            <a:avLst/>
            <a:gdLst/>
            <a:ahLst/>
            <a:cxnLst/>
            <a:rect l="l" t="t" r="r" b="b"/>
            <a:pathLst>
              <a:path w="14135" h="14135" extrusionOk="0">
                <a:moveTo>
                  <a:pt x="1" y="0"/>
                </a:moveTo>
                <a:lnTo>
                  <a:pt x="1" y="14134"/>
                </a:lnTo>
                <a:cubicBezTo>
                  <a:pt x="7782" y="14134"/>
                  <a:pt x="14135" y="7842"/>
                  <a:pt x="1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5" name="Google Shape;775;p33"/>
          <p:cNvSpPr/>
          <p:nvPr/>
        </p:nvSpPr>
        <p:spPr>
          <a:xfrm rot="5400000">
            <a:off x="5472887" y="4140739"/>
            <a:ext cx="1004449" cy="1001081"/>
          </a:xfrm>
          <a:custGeom>
            <a:avLst/>
            <a:gdLst/>
            <a:ahLst/>
            <a:cxnLst/>
            <a:rect l="l" t="t" r="r" b="b"/>
            <a:pathLst>
              <a:path w="7205" h="7205" extrusionOk="0">
                <a:moveTo>
                  <a:pt x="1" y="1"/>
                </a:moveTo>
                <a:lnTo>
                  <a:pt x="7204" y="7205"/>
                </a:lnTo>
                <a:lnTo>
                  <a:pt x="7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6" name="Google Shape;776;p33"/>
          <p:cNvSpPr/>
          <p:nvPr/>
        </p:nvSpPr>
        <p:spPr>
          <a:xfrm rot="5400000">
            <a:off x="5470796" y="3134338"/>
            <a:ext cx="1008631" cy="1001081"/>
          </a:xfrm>
          <a:custGeom>
            <a:avLst/>
            <a:gdLst/>
            <a:ahLst/>
            <a:cxnLst/>
            <a:rect l="l" t="t" r="r" b="b"/>
            <a:pathLst>
              <a:path w="7235" h="7205" extrusionOk="0">
                <a:moveTo>
                  <a:pt x="0" y="1"/>
                </a:moveTo>
                <a:lnTo>
                  <a:pt x="7235" y="7205"/>
                </a:lnTo>
                <a:lnTo>
                  <a:pt x="7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7" name="Google Shape;777;p33"/>
          <p:cNvSpPr/>
          <p:nvPr/>
        </p:nvSpPr>
        <p:spPr>
          <a:xfrm rot="5400000">
            <a:off x="5468635" y="2123685"/>
            <a:ext cx="1012953" cy="1001081"/>
          </a:xfrm>
          <a:custGeom>
            <a:avLst/>
            <a:gdLst/>
            <a:ahLst/>
            <a:cxnLst/>
            <a:rect l="l" t="t" r="r" b="b"/>
            <a:pathLst>
              <a:path w="7266" h="7205" extrusionOk="0">
                <a:moveTo>
                  <a:pt x="1" y="1"/>
                </a:moveTo>
                <a:lnTo>
                  <a:pt x="7265" y="7205"/>
                </a:lnTo>
                <a:lnTo>
                  <a:pt x="7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8" name="Google Shape;778;p33"/>
          <p:cNvSpPr/>
          <p:nvPr/>
        </p:nvSpPr>
        <p:spPr>
          <a:xfrm rot="5400000">
            <a:off x="2707449" y="2870333"/>
            <a:ext cx="3025755" cy="1520587"/>
          </a:xfrm>
          <a:custGeom>
            <a:avLst/>
            <a:gdLst/>
            <a:ahLst/>
            <a:cxnLst/>
            <a:rect l="l" t="t" r="r" b="b"/>
            <a:pathLst>
              <a:path w="21704" h="10944" extrusionOk="0">
                <a:moveTo>
                  <a:pt x="10883" y="1"/>
                </a:moveTo>
                <a:cubicBezTo>
                  <a:pt x="4895" y="1"/>
                  <a:pt x="1" y="4864"/>
                  <a:pt x="1" y="10852"/>
                </a:cubicBezTo>
                <a:lnTo>
                  <a:pt x="1" y="10943"/>
                </a:lnTo>
                <a:lnTo>
                  <a:pt x="21703" y="10943"/>
                </a:lnTo>
                <a:lnTo>
                  <a:pt x="21703" y="10882"/>
                </a:lnTo>
                <a:lnTo>
                  <a:pt x="21703" y="10822"/>
                </a:lnTo>
                <a:cubicBezTo>
                  <a:pt x="21703" y="4803"/>
                  <a:pt x="16840" y="1"/>
                  <a:pt x="10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9" name="Google Shape;779;p33"/>
          <p:cNvSpPr/>
          <p:nvPr/>
        </p:nvSpPr>
        <p:spPr>
          <a:xfrm rot="5400000">
            <a:off x="434375" y="-17800"/>
            <a:ext cx="3025755" cy="3025755"/>
          </a:xfrm>
          <a:custGeom>
            <a:avLst/>
            <a:gdLst/>
            <a:ahLst/>
            <a:cxnLst/>
            <a:rect l="l" t="t" r="r" b="b"/>
            <a:pathLst>
              <a:path w="21704" h="21704" extrusionOk="0">
                <a:moveTo>
                  <a:pt x="1" y="1"/>
                </a:moveTo>
                <a:lnTo>
                  <a:pt x="1" y="21703"/>
                </a:lnTo>
                <a:lnTo>
                  <a:pt x="21703" y="21703"/>
                </a:lnTo>
                <a:lnTo>
                  <a:pt x="21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0" name="Google Shape;780;p33"/>
          <p:cNvSpPr/>
          <p:nvPr/>
        </p:nvSpPr>
        <p:spPr>
          <a:xfrm rot="5400000">
            <a:off x="-2591178" y="-17730"/>
            <a:ext cx="3025755" cy="3025615"/>
          </a:xfrm>
          <a:custGeom>
            <a:avLst/>
            <a:gdLst/>
            <a:ahLst/>
            <a:cxnLst/>
            <a:rect l="l" t="t" r="r" b="b"/>
            <a:pathLst>
              <a:path w="21704" h="21703" extrusionOk="0">
                <a:moveTo>
                  <a:pt x="1" y="0"/>
                </a:moveTo>
                <a:lnTo>
                  <a:pt x="1" y="21703"/>
                </a:lnTo>
                <a:lnTo>
                  <a:pt x="21703" y="21703"/>
                </a:lnTo>
                <a:lnTo>
                  <a:pt x="21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1" name="Google Shape;781;p33"/>
          <p:cNvSpPr/>
          <p:nvPr/>
        </p:nvSpPr>
        <p:spPr>
          <a:xfrm rot="5400000">
            <a:off x="-324159" y="740730"/>
            <a:ext cx="3025755" cy="1508695"/>
          </a:xfrm>
          <a:custGeom>
            <a:avLst/>
            <a:gdLst/>
            <a:ahLst/>
            <a:cxnLst/>
            <a:rect l="l" t="t" r="r" b="b"/>
            <a:pathLst>
              <a:path w="21704" h="10822" extrusionOk="0">
                <a:moveTo>
                  <a:pt x="10883" y="1"/>
                </a:moveTo>
                <a:lnTo>
                  <a:pt x="5442" y="5381"/>
                </a:lnTo>
                <a:lnTo>
                  <a:pt x="1" y="10821"/>
                </a:lnTo>
                <a:lnTo>
                  <a:pt x="21703" y="10821"/>
                </a:lnTo>
                <a:lnTo>
                  <a:pt x="16263" y="5381"/>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2" name="Google Shape;782;p33"/>
          <p:cNvSpPr/>
          <p:nvPr/>
        </p:nvSpPr>
        <p:spPr>
          <a:xfrm rot="5400000">
            <a:off x="-2591178" y="-17730"/>
            <a:ext cx="3025755" cy="3025615"/>
          </a:xfrm>
          <a:custGeom>
            <a:avLst/>
            <a:gdLst/>
            <a:ahLst/>
            <a:cxnLst/>
            <a:rect l="l" t="t" r="r" b="b"/>
            <a:pathLst>
              <a:path w="21704" h="21703" extrusionOk="0">
                <a:moveTo>
                  <a:pt x="1" y="0"/>
                </a:moveTo>
                <a:lnTo>
                  <a:pt x="1" y="21703"/>
                </a:lnTo>
                <a:lnTo>
                  <a:pt x="578" y="21703"/>
                </a:lnTo>
                <a:cubicBezTo>
                  <a:pt x="12281" y="21399"/>
                  <a:pt x="21703" y="11794"/>
                  <a:pt x="21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3" name="Google Shape;783;p33"/>
          <p:cNvSpPr/>
          <p:nvPr/>
        </p:nvSpPr>
        <p:spPr>
          <a:xfrm rot="5400000">
            <a:off x="-1536054" y="-9296"/>
            <a:ext cx="1970560" cy="1970560"/>
          </a:xfrm>
          <a:custGeom>
            <a:avLst/>
            <a:gdLst/>
            <a:ahLst/>
            <a:cxnLst/>
            <a:rect l="l" t="t" r="r" b="b"/>
            <a:pathLst>
              <a:path w="14135" h="14135" extrusionOk="0">
                <a:moveTo>
                  <a:pt x="1" y="0"/>
                </a:moveTo>
                <a:lnTo>
                  <a:pt x="1" y="14134"/>
                </a:lnTo>
                <a:cubicBezTo>
                  <a:pt x="7782" y="14134"/>
                  <a:pt x="14135" y="7842"/>
                  <a:pt x="1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4" name="Google Shape;784;p33"/>
          <p:cNvSpPr/>
          <p:nvPr/>
        </p:nvSpPr>
        <p:spPr>
          <a:xfrm rot="5400000">
            <a:off x="2566122" y="2113472"/>
            <a:ext cx="889993" cy="898979"/>
          </a:xfrm>
          <a:custGeom>
            <a:avLst/>
            <a:gdLst/>
            <a:ahLst/>
            <a:cxnLst/>
            <a:rect l="l" t="t" r="r" b="b"/>
            <a:pathLst>
              <a:path w="6384" h="6384" extrusionOk="0">
                <a:moveTo>
                  <a:pt x="0" y="1"/>
                </a:moveTo>
                <a:cubicBezTo>
                  <a:pt x="0" y="3527"/>
                  <a:pt x="2857" y="6384"/>
                  <a:pt x="6383" y="6384"/>
                </a:cubicBezTo>
                <a:lnTo>
                  <a:pt x="6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5" name="Google Shape;785;p33"/>
          <p:cNvSpPr/>
          <p:nvPr/>
        </p:nvSpPr>
        <p:spPr>
          <a:xfrm rot="5400000">
            <a:off x="1938679" y="-13548"/>
            <a:ext cx="1517199" cy="1508695"/>
          </a:xfrm>
          <a:custGeom>
            <a:avLst/>
            <a:gdLst/>
            <a:ahLst/>
            <a:cxnLst/>
            <a:rect l="l" t="t" r="r" b="b"/>
            <a:pathLst>
              <a:path w="10883" h="10822" extrusionOk="0">
                <a:moveTo>
                  <a:pt x="1" y="1"/>
                </a:moveTo>
                <a:lnTo>
                  <a:pt x="1" y="10822"/>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tx1"/>
                </a:solidFill>
                <a:latin typeface="Lexend Deca" pitchFamily="2" charset="0"/>
              </a:rPr>
              <a:t>04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40</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04. CÂN BẰNG DỮ LIỆU</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KIỂM TRA CÂN BẰNG CỦA DỮ LIỆU</a:t>
            </a:r>
          </a:p>
        </p:txBody>
      </p:sp>
      <p:sp>
        <p:nvSpPr>
          <p:cNvPr id="4" name="TextBox 3">
            <a:extLst>
              <a:ext uri="{FF2B5EF4-FFF2-40B4-BE49-F238E27FC236}">
                <a16:creationId xmlns:a16="http://schemas.microsoft.com/office/drawing/2014/main" id="{AFFEF064-EDA4-EADC-3F9B-5279E9D4C5EF}"/>
              </a:ext>
            </a:extLst>
          </p:cNvPr>
          <p:cNvSpPr txBox="1"/>
          <p:nvPr/>
        </p:nvSpPr>
        <p:spPr>
          <a:xfrm>
            <a:off x="841249" y="2909090"/>
            <a:ext cx="7893100" cy="1144929"/>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vi-VN" sz="1200" b="1">
                <a:solidFill>
                  <a:schemeClr val="bg1"/>
                </a:solidFill>
                <a:latin typeface="Lexend Deca" pitchFamily="2" charset="0"/>
              </a:rPr>
              <a:t>Bộ dữ liệu không cân bằng với xu hướng nghiêng về Nhân viên ở lại công ty theo tỷ lệ</a:t>
            </a:r>
            <a:r>
              <a:rPr lang="en-US" sz="1200" b="1">
                <a:solidFill>
                  <a:schemeClr val="bg1"/>
                </a:solidFill>
                <a:latin typeface="Lexend Deca" pitchFamily="2" charset="0"/>
              </a:rPr>
              <a:t> </a:t>
            </a:r>
          </a:p>
          <a:p>
            <a:pPr>
              <a:lnSpc>
                <a:spcPct val="200000"/>
              </a:lnSpc>
            </a:pPr>
            <a:r>
              <a:rPr lang="vi-VN" sz="1200" b="1">
                <a:solidFill>
                  <a:schemeClr val="bg1"/>
                </a:solidFill>
                <a:latin typeface="Lexend Deca" pitchFamily="2" charset="0"/>
              </a:rPr>
              <a:t>5,2 : 1 đối với Nhân viên ở lại : Nhân viên được rời đi.</a:t>
            </a:r>
            <a:endParaRPr lang="en-US" sz="1200" b="1">
              <a:solidFill>
                <a:schemeClr val="bg1"/>
              </a:solidFill>
              <a:latin typeface="Lexend Deca" pitchFamily="2" charset="0"/>
            </a:endParaRPr>
          </a:p>
          <a:p>
            <a:pPr>
              <a:lnSpc>
                <a:spcPct val="200000"/>
              </a:lnSpc>
            </a:pPr>
            <a:r>
              <a:rPr lang="vi-VN" sz="1200" b="1">
                <a:solidFill>
                  <a:schemeClr val="bg1"/>
                </a:solidFill>
                <a:latin typeface="Lexend Deca" pitchFamily="2" charset="0"/>
              </a:rPr>
              <a:t>=&gt; cân bằng tập dữ liệu bằng Phân tích SMOTE</a:t>
            </a:r>
            <a:r>
              <a:rPr lang="en-US" sz="1200" b="1">
                <a:solidFill>
                  <a:schemeClr val="bg1"/>
                </a:solidFill>
                <a:latin typeface="Lexend Deca" pitchFamily="2" charset="0"/>
              </a:rPr>
              <a:t> để có thể đưa ra dự đoán tốt nhất.</a:t>
            </a:r>
            <a:endParaRPr lang="it-IT" sz="1200" b="1">
              <a:solidFill>
                <a:schemeClr val="bg1"/>
              </a:solidFill>
              <a:latin typeface="Lexend Deca" pitchFamily="2" charset="0"/>
            </a:endParaRPr>
          </a:p>
        </p:txBody>
      </p:sp>
      <p:pic>
        <p:nvPicPr>
          <p:cNvPr id="1026" name="Picture 2">
            <a:extLst>
              <a:ext uri="{FF2B5EF4-FFF2-40B4-BE49-F238E27FC236}">
                <a16:creationId xmlns:a16="http://schemas.microsoft.com/office/drawing/2014/main" id="{DD1BEE97-135F-818B-6A70-4857457F9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091" y="1221155"/>
            <a:ext cx="4850962" cy="1595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874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41</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04. CÂN BẰNG DỮ LIỆU</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DÙNG PHƯƠNG PHÁP SMOTE ĐỂ CÂN BẰNG LẠI DỮ LIỆU</a:t>
            </a:r>
          </a:p>
        </p:txBody>
      </p:sp>
      <p:sp>
        <p:nvSpPr>
          <p:cNvPr id="4" name="TextBox 3">
            <a:extLst>
              <a:ext uri="{FF2B5EF4-FFF2-40B4-BE49-F238E27FC236}">
                <a16:creationId xmlns:a16="http://schemas.microsoft.com/office/drawing/2014/main" id="{AFFEF064-EDA4-EADC-3F9B-5279E9D4C5EF}"/>
              </a:ext>
            </a:extLst>
          </p:cNvPr>
          <p:cNvSpPr txBox="1"/>
          <p:nvPr/>
        </p:nvSpPr>
        <p:spPr>
          <a:xfrm>
            <a:off x="4228185" y="1004324"/>
            <a:ext cx="4484218" cy="1514261"/>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en-US" sz="1200" b="1">
                <a:solidFill>
                  <a:schemeClr val="bg1"/>
                </a:solidFill>
                <a:latin typeface="Lexend Deca" pitchFamily="2" charset="0"/>
              </a:rPr>
              <a:t>Cân bằng dữ liệu bằng cách tăng số mẫu của nhóm thiểu số. </a:t>
            </a:r>
          </a:p>
          <a:p>
            <a:pPr marL="171450" indent="-171450">
              <a:lnSpc>
                <a:spcPct val="200000"/>
              </a:lnSpc>
              <a:buFont typeface="Arial" panose="020B0604020202020204" pitchFamily="34" charset="0"/>
              <a:buChar char="•"/>
            </a:pPr>
            <a:r>
              <a:rPr lang="en-US" sz="1200" b="1">
                <a:solidFill>
                  <a:schemeClr val="bg1"/>
                </a:solidFill>
                <a:latin typeface="Lexend Deca" pitchFamily="2" charset="0"/>
              </a:rPr>
              <a:t>Dữ liệu sau khi cân bằng (1048 đối với nhân viên rời công ty và 1233 với nhân viên ở lại)</a:t>
            </a:r>
            <a:endParaRPr lang="it-IT" sz="1200" b="1">
              <a:solidFill>
                <a:schemeClr val="bg1"/>
              </a:solidFill>
              <a:latin typeface="Lexend Deca" pitchFamily="2" charset="0"/>
            </a:endParaRPr>
          </a:p>
        </p:txBody>
      </p:sp>
      <p:pic>
        <p:nvPicPr>
          <p:cNvPr id="6" name="Picture 5">
            <a:extLst>
              <a:ext uri="{FF2B5EF4-FFF2-40B4-BE49-F238E27FC236}">
                <a16:creationId xmlns:a16="http://schemas.microsoft.com/office/drawing/2014/main" id="{FEA97D1A-9B8A-F8A7-63FA-224BDFB8C732}"/>
              </a:ext>
            </a:extLst>
          </p:cNvPr>
          <p:cNvPicPr>
            <a:picLocks noChangeAspect="1"/>
          </p:cNvPicPr>
          <p:nvPr/>
        </p:nvPicPr>
        <p:blipFill>
          <a:blip r:embed="rId3"/>
          <a:srcRect/>
          <a:stretch/>
        </p:blipFill>
        <p:spPr>
          <a:xfrm>
            <a:off x="551050" y="1089481"/>
            <a:ext cx="3564995" cy="3119371"/>
          </a:xfrm>
          <a:prstGeom prst="rect">
            <a:avLst/>
          </a:prstGeom>
          <a:ln>
            <a:solidFill>
              <a:schemeClr val="bg1"/>
            </a:solidFill>
          </a:ln>
        </p:spPr>
      </p:pic>
    </p:spTree>
    <p:extLst>
      <p:ext uri="{BB962C8B-B14F-4D97-AF65-F5344CB8AC3E}">
        <p14:creationId xmlns:p14="http://schemas.microsoft.com/office/powerpoint/2010/main" val="1620697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42</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04. CÂN BẰNG DỮ LIỆU</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DATAFRAME SAU KHI ĐÃ CÂN BẰNG</a:t>
            </a:r>
          </a:p>
        </p:txBody>
      </p:sp>
      <p:sp>
        <p:nvSpPr>
          <p:cNvPr id="4" name="TextBox 3">
            <a:extLst>
              <a:ext uri="{FF2B5EF4-FFF2-40B4-BE49-F238E27FC236}">
                <a16:creationId xmlns:a16="http://schemas.microsoft.com/office/drawing/2014/main" id="{AFFEF064-EDA4-EADC-3F9B-5279E9D4C5EF}"/>
              </a:ext>
            </a:extLst>
          </p:cNvPr>
          <p:cNvSpPr txBox="1"/>
          <p:nvPr/>
        </p:nvSpPr>
        <p:spPr>
          <a:xfrm>
            <a:off x="0" y="4025500"/>
            <a:ext cx="9143999" cy="406265"/>
          </a:xfrm>
          <a:prstGeom prst="rect">
            <a:avLst/>
          </a:prstGeom>
          <a:noFill/>
        </p:spPr>
        <p:txBody>
          <a:bodyPr wrap="square" rtlCol="0">
            <a:spAutoFit/>
          </a:bodyPr>
          <a:lstStyle/>
          <a:p>
            <a:pPr algn="ctr">
              <a:lnSpc>
                <a:spcPct val="200000"/>
              </a:lnSpc>
            </a:pPr>
            <a:r>
              <a:rPr lang="en-US" sz="1200" b="1">
                <a:solidFill>
                  <a:schemeClr val="bg1"/>
                </a:solidFill>
                <a:latin typeface="Lexend Deca" pitchFamily="2" charset="0"/>
              </a:rPr>
              <a:t>Dữ liệu sau khi cân bằng (không có thuộc tính quyết định)</a:t>
            </a:r>
            <a:endParaRPr lang="it-IT" sz="1200" b="1">
              <a:solidFill>
                <a:schemeClr val="bg1"/>
              </a:solidFill>
              <a:latin typeface="Lexend Deca" pitchFamily="2" charset="0"/>
            </a:endParaRPr>
          </a:p>
        </p:txBody>
      </p:sp>
      <p:pic>
        <p:nvPicPr>
          <p:cNvPr id="7" name="Picture 6">
            <a:extLst>
              <a:ext uri="{FF2B5EF4-FFF2-40B4-BE49-F238E27FC236}">
                <a16:creationId xmlns:a16="http://schemas.microsoft.com/office/drawing/2014/main" id="{31CB913C-AFAF-9035-32EF-6A31ADBD6BDD}"/>
              </a:ext>
            </a:extLst>
          </p:cNvPr>
          <p:cNvPicPr>
            <a:picLocks noChangeAspect="1"/>
          </p:cNvPicPr>
          <p:nvPr/>
        </p:nvPicPr>
        <p:blipFill>
          <a:blip r:embed="rId3"/>
          <a:srcRect/>
          <a:stretch/>
        </p:blipFill>
        <p:spPr>
          <a:xfrm>
            <a:off x="1355070" y="1256416"/>
            <a:ext cx="6433859" cy="2630667"/>
          </a:xfrm>
          <a:prstGeom prst="rect">
            <a:avLst/>
          </a:prstGeom>
          <a:ln>
            <a:solidFill>
              <a:schemeClr val="bg1"/>
            </a:solidFill>
          </a:ln>
        </p:spPr>
      </p:pic>
    </p:spTree>
    <p:extLst>
      <p:ext uri="{BB962C8B-B14F-4D97-AF65-F5344CB8AC3E}">
        <p14:creationId xmlns:p14="http://schemas.microsoft.com/office/powerpoint/2010/main" val="553113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43</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04. CÂN BẰNG DỮ LIỆU</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THUỘC TÍNH QUYẾT ĐỊNH SAU KHI ĐÃ CÂN BẰNG</a:t>
            </a:r>
          </a:p>
        </p:txBody>
      </p:sp>
      <p:pic>
        <p:nvPicPr>
          <p:cNvPr id="6" name="Picture 5">
            <a:extLst>
              <a:ext uri="{FF2B5EF4-FFF2-40B4-BE49-F238E27FC236}">
                <a16:creationId xmlns:a16="http://schemas.microsoft.com/office/drawing/2014/main" id="{7634F428-64B0-721C-CBF4-E5B20308444A}"/>
              </a:ext>
            </a:extLst>
          </p:cNvPr>
          <p:cNvPicPr>
            <a:picLocks noChangeAspect="1"/>
          </p:cNvPicPr>
          <p:nvPr/>
        </p:nvPicPr>
        <p:blipFill>
          <a:blip r:embed="rId3"/>
          <a:stretch>
            <a:fillRect/>
          </a:stretch>
        </p:blipFill>
        <p:spPr>
          <a:xfrm>
            <a:off x="2759836" y="1137459"/>
            <a:ext cx="3624328" cy="2618024"/>
          </a:xfrm>
          <a:prstGeom prst="rect">
            <a:avLst/>
          </a:prstGeom>
          <a:ln>
            <a:solidFill>
              <a:schemeClr val="bg1"/>
            </a:solidFill>
          </a:ln>
        </p:spPr>
      </p:pic>
    </p:spTree>
    <p:extLst>
      <p:ext uri="{BB962C8B-B14F-4D97-AF65-F5344CB8AC3E}">
        <p14:creationId xmlns:p14="http://schemas.microsoft.com/office/powerpoint/2010/main" val="3429848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33"/>
          <p:cNvSpPr/>
          <p:nvPr/>
        </p:nvSpPr>
        <p:spPr>
          <a:xfrm flipH="1">
            <a:off x="1066020" y="3240100"/>
            <a:ext cx="899100" cy="899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68" name="Google Shape;768;p33"/>
          <p:cNvSpPr txBox="1">
            <a:spLocks noGrp="1"/>
          </p:cNvSpPr>
          <p:nvPr>
            <p:ph type="title"/>
          </p:nvPr>
        </p:nvSpPr>
        <p:spPr>
          <a:xfrm flipH="1">
            <a:off x="3460033" y="1"/>
            <a:ext cx="5684015" cy="21262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Lexend Deca" pitchFamily="2" charset="0"/>
              </a:rPr>
              <a:t>THỰC HIỆN </a:t>
            </a:r>
            <a:br>
              <a:rPr lang="en-US" b="1">
                <a:latin typeface="Lexend Deca" pitchFamily="2" charset="0"/>
              </a:rPr>
            </a:br>
            <a:r>
              <a:rPr lang="en-US" b="1">
                <a:latin typeface="Lexend Deca" pitchFamily="2" charset="0"/>
              </a:rPr>
              <a:t>THUẬT TOÁN</a:t>
            </a:r>
            <a:endParaRPr b="1">
              <a:latin typeface="Lexend Deca" pitchFamily="2" charset="0"/>
            </a:endParaRPr>
          </a:p>
        </p:txBody>
      </p:sp>
      <p:sp>
        <p:nvSpPr>
          <p:cNvPr id="770" name="Google Shape;770;p33"/>
          <p:cNvSpPr txBox="1">
            <a:spLocks noGrp="1"/>
          </p:cNvSpPr>
          <p:nvPr>
            <p:ph type="title" idx="2"/>
          </p:nvPr>
        </p:nvSpPr>
        <p:spPr>
          <a:xfrm flipH="1">
            <a:off x="1230950" y="3627900"/>
            <a:ext cx="1598700" cy="100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exend Deca" pitchFamily="2" charset="0"/>
              </a:rPr>
              <a:t>0</a:t>
            </a:r>
            <a:r>
              <a:rPr lang="en-US" b="1">
                <a:latin typeface="Lexend Deca" pitchFamily="2" charset="0"/>
              </a:rPr>
              <a:t>5</a:t>
            </a:r>
            <a:endParaRPr b="1">
              <a:latin typeface="Lexend Deca" pitchFamily="2" charset="0"/>
            </a:endParaRPr>
          </a:p>
        </p:txBody>
      </p:sp>
      <p:sp>
        <p:nvSpPr>
          <p:cNvPr id="771" name="Google Shape;771;p33"/>
          <p:cNvSpPr/>
          <p:nvPr/>
        </p:nvSpPr>
        <p:spPr>
          <a:xfrm rot="5400000">
            <a:off x="6470391" y="2122892"/>
            <a:ext cx="3025755" cy="3015469"/>
          </a:xfrm>
          <a:custGeom>
            <a:avLst/>
            <a:gdLst/>
            <a:ahLst/>
            <a:cxnLst/>
            <a:rect l="l" t="t" r="r" b="b"/>
            <a:pathLst>
              <a:path w="21704" h="21703" extrusionOk="0">
                <a:moveTo>
                  <a:pt x="1" y="0"/>
                </a:moveTo>
                <a:lnTo>
                  <a:pt x="1" y="21703"/>
                </a:lnTo>
                <a:lnTo>
                  <a:pt x="21703" y="21703"/>
                </a:lnTo>
                <a:lnTo>
                  <a:pt x="21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2" name="Google Shape;772;p33"/>
          <p:cNvSpPr/>
          <p:nvPr/>
        </p:nvSpPr>
        <p:spPr>
          <a:xfrm rot="5400000">
            <a:off x="3457124" y="2124976"/>
            <a:ext cx="3025755" cy="3011301"/>
          </a:xfrm>
          <a:custGeom>
            <a:avLst/>
            <a:gdLst/>
            <a:ahLst/>
            <a:cxnLst/>
            <a:rect l="l" t="t" r="r" b="b"/>
            <a:pathLst>
              <a:path w="21704" h="21673" extrusionOk="0">
                <a:moveTo>
                  <a:pt x="1" y="1"/>
                </a:moveTo>
                <a:lnTo>
                  <a:pt x="1" y="21673"/>
                </a:lnTo>
                <a:lnTo>
                  <a:pt x="21703" y="21673"/>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3" name="Google Shape;773;p33"/>
          <p:cNvSpPr/>
          <p:nvPr/>
        </p:nvSpPr>
        <p:spPr>
          <a:xfrm rot="5400000">
            <a:off x="6470391" y="2122892"/>
            <a:ext cx="3025755" cy="3015469"/>
          </a:xfrm>
          <a:custGeom>
            <a:avLst/>
            <a:gdLst/>
            <a:ahLst/>
            <a:cxnLst/>
            <a:rect l="l" t="t" r="r" b="b"/>
            <a:pathLst>
              <a:path w="21704" h="21703" extrusionOk="0">
                <a:moveTo>
                  <a:pt x="1" y="0"/>
                </a:moveTo>
                <a:lnTo>
                  <a:pt x="1" y="21703"/>
                </a:lnTo>
                <a:lnTo>
                  <a:pt x="578" y="21703"/>
                </a:lnTo>
                <a:cubicBezTo>
                  <a:pt x="12281" y="21399"/>
                  <a:pt x="21703" y="11794"/>
                  <a:pt x="21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4" name="Google Shape;774;p33"/>
          <p:cNvSpPr/>
          <p:nvPr/>
        </p:nvSpPr>
        <p:spPr>
          <a:xfrm rot="5400000">
            <a:off x="7523747" y="2129557"/>
            <a:ext cx="1970560" cy="1963952"/>
          </a:xfrm>
          <a:custGeom>
            <a:avLst/>
            <a:gdLst/>
            <a:ahLst/>
            <a:cxnLst/>
            <a:rect l="l" t="t" r="r" b="b"/>
            <a:pathLst>
              <a:path w="14135" h="14135" extrusionOk="0">
                <a:moveTo>
                  <a:pt x="1" y="0"/>
                </a:moveTo>
                <a:lnTo>
                  <a:pt x="1" y="14134"/>
                </a:lnTo>
                <a:cubicBezTo>
                  <a:pt x="7782" y="14134"/>
                  <a:pt x="14135" y="7842"/>
                  <a:pt x="1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5" name="Google Shape;775;p33"/>
          <p:cNvSpPr/>
          <p:nvPr/>
        </p:nvSpPr>
        <p:spPr>
          <a:xfrm rot="5400000">
            <a:off x="5472887" y="4140739"/>
            <a:ext cx="1004449" cy="1001081"/>
          </a:xfrm>
          <a:custGeom>
            <a:avLst/>
            <a:gdLst/>
            <a:ahLst/>
            <a:cxnLst/>
            <a:rect l="l" t="t" r="r" b="b"/>
            <a:pathLst>
              <a:path w="7205" h="7205" extrusionOk="0">
                <a:moveTo>
                  <a:pt x="1" y="1"/>
                </a:moveTo>
                <a:lnTo>
                  <a:pt x="7204" y="7205"/>
                </a:lnTo>
                <a:lnTo>
                  <a:pt x="7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6" name="Google Shape;776;p33"/>
          <p:cNvSpPr/>
          <p:nvPr/>
        </p:nvSpPr>
        <p:spPr>
          <a:xfrm rot="5400000">
            <a:off x="5470796" y="3134338"/>
            <a:ext cx="1008631" cy="1001081"/>
          </a:xfrm>
          <a:custGeom>
            <a:avLst/>
            <a:gdLst/>
            <a:ahLst/>
            <a:cxnLst/>
            <a:rect l="l" t="t" r="r" b="b"/>
            <a:pathLst>
              <a:path w="7235" h="7205" extrusionOk="0">
                <a:moveTo>
                  <a:pt x="0" y="1"/>
                </a:moveTo>
                <a:lnTo>
                  <a:pt x="7235" y="7205"/>
                </a:lnTo>
                <a:lnTo>
                  <a:pt x="7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7" name="Google Shape;777;p33"/>
          <p:cNvSpPr/>
          <p:nvPr/>
        </p:nvSpPr>
        <p:spPr>
          <a:xfrm rot="5400000">
            <a:off x="5468635" y="2123685"/>
            <a:ext cx="1012953" cy="1001081"/>
          </a:xfrm>
          <a:custGeom>
            <a:avLst/>
            <a:gdLst/>
            <a:ahLst/>
            <a:cxnLst/>
            <a:rect l="l" t="t" r="r" b="b"/>
            <a:pathLst>
              <a:path w="7266" h="7205" extrusionOk="0">
                <a:moveTo>
                  <a:pt x="1" y="1"/>
                </a:moveTo>
                <a:lnTo>
                  <a:pt x="7265" y="7205"/>
                </a:lnTo>
                <a:lnTo>
                  <a:pt x="7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8" name="Google Shape;778;p33"/>
          <p:cNvSpPr/>
          <p:nvPr/>
        </p:nvSpPr>
        <p:spPr>
          <a:xfrm rot="5400000">
            <a:off x="2707449" y="2870333"/>
            <a:ext cx="3025755" cy="1520587"/>
          </a:xfrm>
          <a:custGeom>
            <a:avLst/>
            <a:gdLst/>
            <a:ahLst/>
            <a:cxnLst/>
            <a:rect l="l" t="t" r="r" b="b"/>
            <a:pathLst>
              <a:path w="21704" h="10944" extrusionOk="0">
                <a:moveTo>
                  <a:pt x="10883" y="1"/>
                </a:moveTo>
                <a:cubicBezTo>
                  <a:pt x="4895" y="1"/>
                  <a:pt x="1" y="4864"/>
                  <a:pt x="1" y="10852"/>
                </a:cubicBezTo>
                <a:lnTo>
                  <a:pt x="1" y="10943"/>
                </a:lnTo>
                <a:lnTo>
                  <a:pt x="21703" y="10943"/>
                </a:lnTo>
                <a:lnTo>
                  <a:pt x="21703" y="10882"/>
                </a:lnTo>
                <a:lnTo>
                  <a:pt x="21703" y="10822"/>
                </a:lnTo>
                <a:cubicBezTo>
                  <a:pt x="21703" y="4803"/>
                  <a:pt x="16840" y="1"/>
                  <a:pt x="10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9" name="Google Shape;779;p33"/>
          <p:cNvSpPr/>
          <p:nvPr/>
        </p:nvSpPr>
        <p:spPr>
          <a:xfrm rot="5400000">
            <a:off x="434375" y="-17800"/>
            <a:ext cx="3025755" cy="3025755"/>
          </a:xfrm>
          <a:custGeom>
            <a:avLst/>
            <a:gdLst/>
            <a:ahLst/>
            <a:cxnLst/>
            <a:rect l="l" t="t" r="r" b="b"/>
            <a:pathLst>
              <a:path w="21704" h="21704" extrusionOk="0">
                <a:moveTo>
                  <a:pt x="1" y="1"/>
                </a:moveTo>
                <a:lnTo>
                  <a:pt x="1" y="21703"/>
                </a:lnTo>
                <a:lnTo>
                  <a:pt x="21703" y="21703"/>
                </a:lnTo>
                <a:lnTo>
                  <a:pt x="21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0" name="Google Shape;780;p33"/>
          <p:cNvSpPr/>
          <p:nvPr/>
        </p:nvSpPr>
        <p:spPr>
          <a:xfrm rot="5400000">
            <a:off x="-2591178" y="-17730"/>
            <a:ext cx="3025755" cy="3025615"/>
          </a:xfrm>
          <a:custGeom>
            <a:avLst/>
            <a:gdLst/>
            <a:ahLst/>
            <a:cxnLst/>
            <a:rect l="l" t="t" r="r" b="b"/>
            <a:pathLst>
              <a:path w="21704" h="21703" extrusionOk="0">
                <a:moveTo>
                  <a:pt x="1" y="0"/>
                </a:moveTo>
                <a:lnTo>
                  <a:pt x="1" y="21703"/>
                </a:lnTo>
                <a:lnTo>
                  <a:pt x="21703" y="21703"/>
                </a:lnTo>
                <a:lnTo>
                  <a:pt x="21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1" name="Google Shape;781;p33"/>
          <p:cNvSpPr/>
          <p:nvPr/>
        </p:nvSpPr>
        <p:spPr>
          <a:xfrm rot="5400000">
            <a:off x="-324159" y="740730"/>
            <a:ext cx="3025755" cy="1508695"/>
          </a:xfrm>
          <a:custGeom>
            <a:avLst/>
            <a:gdLst/>
            <a:ahLst/>
            <a:cxnLst/>
            <a:rect l="l" t="t" r="r" b="b"/>
            <a:pathLst>
              <a:path w="21704" h="10822" extrusionOk="0">
                <a:moveTo>
                  <a:pt x="10883" y="1"/>
                </a:moveTo>
                <a:lnTo>
                  <a:pt x="5442" y="5381"/>
                </a:lnTo>
                <a:lnTo>
                  <a:pt x="1" y="10821"/>
                </a:lnTo>
                <a:lnTo>
                  <a:pt x="21703" y="10821"/>
                </a:lnTo>
                <a:lnTo>
                  <a:pt x="16263" y="5381"/>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2" name="Google Shape;782;p33"/>
          <p:cNvSpPr/>
          <p:nvPr/>
        </p:nvSpPr>
        <p:spPr>
          <a:xfrm rot="5400000">
            <a:off x="-2591178" y="-17730"/>
            <a:ext cx="3025755" cy="3025615"/>
          </a:xfrm>
          <a:custGeom>
            <a:avLst/>
            <a:gdLst/>
            <a:ahLst/>
            <a:cxnLst/>
            <a:rect l="l" t="t" r="r" b="b"/>
            <a:pathLst>
              <a:path w="21704" h="21703" extrusionOk="0">
                <a:moveTo>
                  <a:pt x="1" y="0"/>
                </a:moveTo>
                <a:lnTo>
                  <a:pt x="1" y="21703"/>
                </a:lnTo>
                <a:lnTo>
                  <a:pt x="578" y="21703"/>
                </a:lnTo>
                <a:cubicBezTo>
                  <a:pt x="12281" y="21399"/>
                  <a:pt x="21703" y="11794"/>
                  <a:pt x="21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3" name="Google Shape;783;p33"/>
          <p:cNvSpPr/>
          <p:nvPr/>
        </p:nvSpPr>
        <p:spPr>
          <a:xfrm rot="5400000">
            <a:off x="-1536054" y="-9296"/>
            <a:ext cx="1970560" cy="1970560"/>
          </a:xfrm>
          <a:custGeom>
            <a:avLst/>
            <a:gdLst/>
            <a:ahLst/>
            <a:cxnLst/>
            <a:rect l="l" t="t" r="r" b="b"/>
            <a:pathLst>
              <a:path w="14135" h="14135" extrusionOk="0">
                <a:moveTo>
                  <a:pt x="1" y="0"/>
                </a:moveTo>
                <a:lnTo>
                  <a:pt x="1" y="14134"/>
                </a:lnTo>
                <a:cubicBezTo>
                  <a:pt x="7782" y="14134"/>
                  <a:pt x="14135" y="7842"/>
                  <a:pt x="1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4" name="Google Shape;784;p33"/>
          <p:cNvSpPr/>
          <p:nvPr/>
        </p:nvSpPr>
        <p:spPr>
          <a:xfrm rot="5400000">
            <a:off x="2566122" y="2113472"/>
            <a:ext cx="889993" cy="898979"/>
          </a:xfrm>
          <a:custGeom>
            <a:avLst/>
            <a:gdLst/>
            <a:ahLst/>
            <a:cxnLst/>
            <a:rect l="l" t="t" r="r" b="b"/>
            <a:pathLst>
              <a:path w="6384" h="6384" extrusionOk="0">
                <a:moveTo>
                  <a:pt x="0" y="1"/>
                </a:moveTo>
                <a:cubicBezTo>
                  <a:pt x="0" y="3527"/>
                  <a:pt x="2857" y="6384"/>
                  <a:pt x="6383" y="6384"/>
                </a:cubicBezTo>
                <a:lnTo>
                  <a:pt x="6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5" name="Google Shape;785;p33"/>
          <p:cNvSpPr/>
          <p:nvPr/>
        </p:nvSpPr>
        <p:spPr>
          <a:xfrm rot="5400000">
            <a:off x="1938679" y="-13548"/>
            <a:ext cx="1517199" cy="1508695"/>
          </a:xfrm>
          <a:custGeom>
            <a:avLst/>
            <a:gdLst/>
            <a:ahLst/>
            <a:cxnLst/>
            <a:rect l="l" t="t" r="r" b="b"/>
            <a:pathLst>
              <a:path w="10883" h="10822" extrusionOk="0">
                <a:moveTo>
                  <a:pt x="1" y="1"/>
                </a:moveTo>
                <a:lnTo>
                  <a:pt x="1" y="10822"/>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44</a:t>
            </a:r>
            <a:endParaRPr lang="vi-VN" b="1">
              <a:solidFill>
                <a:schemeClr val="tx1"/>
              </a:solidFill>
              <a:latin typeface="Lexend Deca" pitchFamily="2" charset="0"/>
            </a:endParaRPr>
          </a:p>
        </p:txBody>
      </p:sp>
    </p:spTree>
    <p:extLst>
      <p:ext uri="{BB962C8B-B14F-4D97-AF65-F5344CB8AC3E}">
        <p14:creationId xmlns:p14="http://schemas.microsoft.com/office/powerpoint/2010/main" val="30870566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45</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05. THỰC HIỆN THUẬT TOÁN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TÁCH DỮ LIỆU TRAIN TEST</a:t>
            </a:r>
          </a:p>
        </p:txBody>
      </p:sp>
      <p:pic>
        <p:nvPicPr>
          <p:cNvPr id="5" name="Picture 4">
            <a:extLst>
              <a:ext uri="{FF2B5EF4-FFF2-40B4-BE49-F238E27FC236}">
                <a16:creationId xmlns:a16="http://schemas.microsoft.com/office/drawing/2014/main" id="{86E8AAB9-DFCA-4A23-0515-8F0BBAF17E8F}"/>
              </a:ext>
            </a:extLst>
          </p:cNvPr>
          <p:cNvPicPr>
            <a:picLocks noChangeAspect="1"/>
          </p:cNvPicPr>
          <p:nvPr/>
        </p:nvPicPr>
        <p:blipFill>
          <a:blip r:embed="rId3"/>
          <a:srcRect/>
          <a:stretch/>
        </p:blipFill>
        <p:spPr>
          <a:xfrm>
            <a:off x="561415" y="1508541"/>
            <a:ext cx="8021169" cy="608078"/>
          </a:xfrm>
          <a:prstGeom prst="rect">
            <a:avLst/>
          </a:prstGeom>
          <a:ln>
            <a:solidFill>
              <a:schemeClr val="bg1"/>
            </a:solidFill>
          </a:ln>
        </p:spPr>
      </p:pic>
    </p:spTree>
    <p:extLst>
      <p:ext uri="{BB962C8B-B14F-4D97-AF65-F5344CB8AC3E}">
        <p14:creationId xmlns:p14="http://schemas.microsoft.com/office/powerpoint/2010/main" val="1208481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46</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05. THỰC HIỆN THUẬT TOÁN</a:t>
            </a:r>
          </a:p>
        </p:txBody>
      </p:sp>
      <p:pic>
        <p:nvPicPr>
          <p:cNvPr id="4" name="Picture 2" descr="K Nearest Neighbor | KNN Algorithm | KNN in Python &amp; R">
            <a:extLst>
              <a:ext uri="{FF2B5EF4-FFF2-40B4-BE49-F238E27FC236}">
                <a16:creationId xmlns:a16="http://schemas.microsoft.com/office/drawing/2014/main" id="{06A33F4E-8D74-9C66-D868-AC0666E75A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585" y="1052512"/>
            <a:ext cx="3364830" cy="303847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892;p39">
            <a:extLst>
              <a:ext uri="{FF2B5EF4-FFF2-40B4-BE49-F238E27FC236}">
                <a16:creationId xmlns:a16="http://schemas.microsoft.com/office/drawing/2014/main" id="{687955FF-B6C2-5407-1CC2-A249CEF2F779}"/>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K-NEAREST NEIGHBOR</a:t>
            </a:r>
          </a:p>
        </p:txBody>
      </p:sp>
    </p:spTree>
    <p:extLst>
      <p:ext uri="{BB962C8B-B14F-4D97-AF65-F5344CB8AC3E}">
        <p14:creationId xmlns:p14="http://schemas.microsoft.com/office/powerpoint/2010/main" val="2719790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 name="Rectangle 6">
            <a:extLst>
              <a:ext uri="{FF2B5EF4-FFF2-40B4-BE49-F238E27FC236}">
                <a16:creationId xmlns:a16="http://schemas.microsoft.com/office/drawing/2014/main" id="{9F9AEC25-C662-35E0-51E7-520601EA962A}"/>
              </a:ext>
            </a:extLst>
          </p:cNvPr>
          <p:cNvSpPr/>
          <p:nvPr/>
        </p:nvSpPr>
        <p:spPr>
          <a:xfrm>
            <a:off x="2275027" y="3460090"/>
            <a:ext cx="2406701" cy="32918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47</a:t>
            </a:r>
            <a:endParaRPr lang="vi-VN" b="1">
              <a:solidFill>
                <a:schemeClr val="tx1"/>
              </a:solidFill>
              <a:latin typeface="Lexend Deca" pitchFamily="2" charset="0"/>
            </a:endParaRPr>
          </a:p>
        </p:txBody>
      </p:sp>
      <p:pic>
        <p:nvPicPr>
          <p:cNvPr id="6" name="Picture 5">
            <a:extLst>
              <a:ext uri="{FF2B5EF4-FFF2-40B4-BE49-F238E27FC236}">
                <a16:creationId xmlns:a16="http://schemas.microsoft.com/office/drawing/2014/main" id="{A052C170-E947-2F88-FF4D-919BB49CC7AF}"/>
              </a:ext>
            </a:extLst>
          </p:cNvPr>
          <p:cNvPicPr>
            <a:picLocks noChangeAspect="1"/>
          </p:cNvPicPr>
          <p:nvPr/>
        </p:nvPicPr>
        <p:blipFill>
          <a:blip r:embed="rId3"/>
          <a:stretch>
            <a:fillRect/>
          </a:stretch>
        </p:blipFill>
        <p:spPr>
          <a:xfrm>
            <a:off x="2112412" y="1004324"/>
            <a:ext cx="4919176" cy="3455619"/>
          </a:xfrm>
          <a:prstGeom prst="rect">
            <a:avLst/>
          </a:prstGeom>
          <a:ln>
            <a:solidFill>
              <a:schemeClr val="bg1"/>
            </a:solidFill>
          </a:ln>
        </p:spPr>
      </p:pic>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05. THỰC HIỆN THUẬT TOÁN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THỰC HIỆN THUẬT TOÁN K-NEAREST NEIGHBOR</a:t>
            </a:r>
          </a:p>
        </p:txBody>
      </p:sp>
      <p:sp>
        <p:nvSpPr>
          <p:cNvPr id="8" name="Rectangle 7">
            <a:extLst>
              <a:ext uri="{FF2B5EF4-FFF2-40B4-BE49-F238E27FC236}">
                <a16:creationId xmlns:a16="http://schemas.microsoft.com/office/drawing/2014/main" id="{B2E43E76-F6FB-EF82-8D39-F5B2EE5B9B16}"/>
              </a:ext>
            </a:extLst>
          </p:cNvPr>
          <p:cNvSpPr/>
          <p:nvPr/>
        </p:nvSpPr>
        <p:spPr>
          <a:xfrm>
            <a:off x="2296973" y="3460090"/>
            <a:ext cx="2406701" cy="329184"/>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279997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 name="Rectangle 6">
            <a:extLst>
              <a:ext uri="{FF2B5EF4-FFF2-40B4-BE49-F238E27FC236}">
                <a16:creationId xmlns:a16="http://schemas.microsoft.com/office/drawing/2014/main" id="{9F9AEC25-C662-35E0-51E7-520601EA962A}"/>
              </a:ext>
            </a:extLst>
          </p:cNvPr>
          <p:cNvSpPr/>
          <p:nvPr/>
        </p:nvSpPr>
        <p:spPr>
          <a:xfrm>
            <a:off x="2275027" y="3460090"/>
            <a:ext cx="2406701" cy="32918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48</a:t>
            </a:r>
            <a:endParaRPr lang="vi-VN" b="1">
              <a:solidFill>
                <a:schemeClr val="tx1"/>
              </a:solidFill>
              <a:latin typeface="Lexend Deca" pitchFamily="2" charset="0"/>
            </a:endParaRPr>
          </a:p>
        </p:txBody>
      </p:sp>
      <p:pic>
        <p:nvPicPr>
          <p:cNvPr id="6" name="Picture 5">
            <a:extLst>
              <a:ext uri="{FF2B5EF4-FFF2-40B4-BE49-F238E27FC236}">
                <a16:creationId xmlns:a16="http://schemas.microsoft.com/office/drawing/2014/main" id="{A052C170-E947-2F88-FF4D-919BB49CC7AF}"/>
              </a:ext>
            </a:extLst>
          </p:cNvPr>
          <p:cNvPicPr>
            <a:picLocks noChangeAspect="1"/>
          </p:cNvPicPr>
          <p:nvPr/>
        </p:nvPicPr>
        <p:blipFill>
          <a:blip r:embed="rId3"/>
          <a:srcRect/>
          <a:stretch/>
        </p:blipFill>
        <p:spPr>
          <a:xfrm>
            <a:off x="2736908" y="1061423"/>
            <a:ext cx="3670183" cy="3455619"/>
          </a:xfrm>
          <a:prstGeom prst="rect">
            <a:avLst/>
          </a:prstGeom>
          <a:ln>
            <a:solidFill>
              <a:schemeClr val="bg1"/>
            </a:solidFill>
          </a:ln>
        </p:spPr>
      </p:pic>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05. THỰC HIỆN THUẬT TOÁN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MA TRẬN NHẦM LẪN K-NEAREST NEIGHBOR</a:t>
            </a:r>
          </a:p>
        </p:txBody>
      </p:sp>
    </p:spTree>
    <p:extLst>
      <p:ext uri="{BB962C8B-B14F-4D97-AF65-F5344CB8AC3E}">
        <p14:creationId xmlns:p14="http://schemas.microsoft.com/office/powerpoint/2010/main" val="3133663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49</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05. THỰC HIỆN THUẬT TOÁN</a:t>
            </a:r>
          </a:p>
        </p:txBody>
      </p:sp>
      <p:pic>
        <p:nvPicPr>
          <p:cNvPr id="4" name="Picture 2">
            <a:extLst>
              <a:ext uri="{FF2B5EF4-FFF2-40B4-BE49-F238E27FC236}">
                <a16:creationId xmlns:a16="http://schemas.microsoft.com/office/drawing/2014/main" id="{06A33F4E-8D74-9C66-D868-AC0666E75AE1}"/>
              </a:ext>
            </a:extLst>
          </p:cNvPr>
          <p:cNvPicPr>
            <a:picLocks noChangeAspect="1" noChangeArrowheads="1"/>
          </p:cNvPicPr>
          <p:nvPr/>
        </p:nvPicPr>
        <p:blipFill>
          <a:blip r:embed="rId3"/>
          <a:srcRect/>
          <a:stretch/>
        </p:blipFill>
        <p:spPr bwMode="auto">
          <a:xfrm>
            <a:off x="2889585" y="1307085"/>
            <a:ext cx="3364830" cy="2529329"/>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892;p39">
            <a:extLst>
              <a:ext uri="{FF2B5EF4-FFF2-40B4-BE49-F238E27FC236}">
                <a16:creationId xmlns:a16="http://schemas.microsoft.com/office/drawing/2014/main" id="{687955FF-B6C2-5407-1CC2-A249CEF2F779}"/>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RANDOM FOREST</a:t>
            </a:r>
          </a:p>
        </p:txBody>
      </p:sp>
    </p:spTree>
    <p:extLst>
      <p:ext uri="{BB962C8B-B14F-4D97-AF65-F5344CB8AC3E}">
        <p14:creationId xmlns:p14="http://schemas.microsoft.com/office/powerpoint/2010/main" val="4250947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2" name="Google Shape;892;p39"/>
          <p:cNvSpPr txBox="1">
            <a:spLocks noGrp="1"/>
          </p:cNvSpPr>
          <p:nvPr>
            <p:ph type="title"/>
          </p:nvPr>
        </p:nvSpPr>
        <p:spPr>
          <a:xfrm>
            <a:off x="0" y="-2207"/>
            <a:ext cx="914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500" b="1">
                <a:latin typeface="Lexend Deca" pitchFamily="2" charset="0"/>
              </a:rPr>
              <a:t>01. </a:t>
            </a:r>
            <a:r>
              <a:rPr lang="en-US" sz="1500" b="1">
                <a:latin typeface="Lexend Deca" pitchFamily="2" charset="0"/>
              </a:rPr>
              <a:t>TỔNG QUAN DỮ LIỆU</a:t>
            </a:r>
            <a:endParaRPr sz="1500" b="1">
              <a:latin typeface="Lexend Deca" pitchFamily="2" charset="0"/>
            </a:endParaRPr>
          </a:p>
        </p:txBody>
      </p:sp>
      <p:sp>
        <p:nvSpPr>
          <p:cNvPr id="901" name="Google Shape;901;p39"/>
          <p:cNvSpPr txBox="1"/>
          <p:nvPr/>
        </p:nvSpPr>
        <p:spPr>
          <a:xfrm>
            <a:off x="307239" y="570493"/>
            <a:ext cx="7022592" cy="3811312"/>
          </a:xfrm>
          <a:prstGeom prst="rect">
            <a:avLst/>
          </a:prstGeom>
          <a:noFill/>
          <a:ln>
            <a:noFill/>
          </a:ln>
        </p:spPr>
        <p:txBody>
          <a:bodyPr spcFirstLastPara="1" wrap="square" lIns="91425" tIns="91425" rIns="91425" bIns="91425" anchor="ctr" anchorCtr="0">
            <a:noAutofit/>
          </a:bodyPr>
          <a:lstStyle/>
          <a:p>
            <a:pPr marL="285750" indent="-285750">
              <a:lnSpc>
                <a:spcPct val="150000"/>
              </a:lnSpc>
              <a:buFont typeface="Arial" panose="020B0604020202020204" pitchFamily="34" charset="0"/>
              <a:buChar char="•"/>
            </a:pPr>
            <a:r>
              <a:rPr lang="en-US" sz="1600" err="1">
                <a:solidFill>
                  <a:schemeClr val="lt1"/>
                </a:solidFill>
                <a:latin typeface="Lexend Deca" pitchFamily="2" charset="0"/>
                <a:ea typeface="Anton"/>
                <a:cs typeface="Anton"/>
                <a:sym typeface="Anton"/>
              </a:rPr>
              <a:t>Nguồn</a:t>
            </a:r>
            <a:r>
              <a:rPr lang="en-US" sz="1600">
                <a:solidFill>
                  <a:schemeClr val="lt1"/>
                </a:solidFill>
                <a:latin typeface="Lexend Deca" pitchFamily="2" charset="0"/>
                <a:ea typeface="Anton"/>
                <a:cs typeface="Anton"/>
                <a:sym typeface="Anton"/>
              </a:rPr>
              <a:t> </a:t>
            </a:r>
            <a:r>
              <a:rPr lang="en-US" sz="1600" err="1">
                <a:solidFill>
                  <a:schemeClr val="lt1"/>
                </a:solidFill>
                <a:latin typeface="Lexend Deca" pitchFamily="2" charset="0"/>
                <a:ea typeface="Anton"/>
                <a:cs typeface="Anton"/>
                <a:sym typeface="Anton"/>
              </a:rPr>
              <a:t>dữ</a:t>
            </a:r>
            <a:r>
              <a:rPr lang="en-US" sz="1600">
                <a:solidFill>
                  <a:schemeClr val="lt1"/>
                </a:solidFill>
                <a:latin typeface="Lexend Deca" pitchFamily="2" charset="0"/>
                <a:ea typeface="Anton"/>
                <a:cs typeface="Anton"/>
                <a:sym typeface="Anton"/>
              </a:rPr>
              <a:t> </a:t>
            </a:r>
            <a:r>
              <a:rPr lang="en-US" sz="1600" err="1">
                <a:solidFill>
                  <a:schemeClr val="lt1"/>
                </a:solidFill>
                <a:latin typeface="Lexend Deca" pitchFamily="2" charset="0"/>
                <a:ea typeface="Anton"/>
                <a:cs typeface="Anton"/>
                <a:sym typeface="Anton"/>
              </a:rPr>
              <a:t>liệu</a:t>
            </a:r>
            <a:r>
              <a:rPr lang="en-US" sz="1600">
                <a:solidFill>
                  <a:schemeClr val="lt1"/>
                </a:solidFill>
                <a:latin typeface="Lexend Deca" pitchFamily="2" charset="0"/>
                <a:ea typeface="Anton"/>
                <a:cs typeface="Anton"/>
                <a:sym typeface="Anton"/>
              </a:rPr>
              <a:t> : </a:t>
            </a:r>
            <a:r>
              <a:rPr lang="en-US" sz="1600" u="sng">
                <a:solidFill>
                  <a:srgbClr val="0000FF"/>
                </a:solidFill>
                <a:effectLst/>
                <a:latin typeface="Lexend Deca" pitchFamily="2" charset="0"/>
                <a:ea typeface="Calibri" panose="020F0502020204030204" pitchFamily="34" charset="0"/>
                <a:cs typeface="Arial" panose="020B0604020202020204" pitchFamily="34" charset="0"/>
                <a:hlinkClick r:id="rId3"/>
              </a:rPr>
              <a:t>Modeling the Business Cost of Retention | Kaggle</a:t>
            </a:r>
            <a:endParaRPr lang="en-US" sz="1600" u="sng">
              <a:solidFill>
                <a:srgbClr val="0000FF"/>
              </a:solidFill>
              <a:latin typeface="Lexend Deca" pitchFamily="2"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1600" err="1">
                <a:effectLst/>
                <a:latin typeface="Lexend Deca" pitchFamily="2" charset="0"/>
                <a:ea typeface="Calibri" panose="020F0502020204030204" pitchFamily="34" charset="0"/>
                <a:cs typeface="Arial" panose="020B0604020202020204" pitchFamily="34" charset="0"/>
              </a:rPr>
              <a:t>Tác</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giả</a:t>
            </a:r>
            <a:r>
              <a:rPr lang="en-US" sz="1600">
                <a:effectLst/>
                <a:latin typeface="Lexend Deca" pitchFamily="2" charset="0"/>
                <a:ea typeface="Calibri" panose="020F0502020204030204" pitchFamily="34" charset="0"/>
                <a:cs typeface="Arial" panose="020B0604020202020204" pitchFamily="34" charset="0"/>
              </a:rPr>
              <a:t>: James Tollefson</a:t>
            </a:r>
          </a:p>
          <a:p>
            <a:pPr marL="285750" indent="-285750">
              <a:lnSpc>
                <a:spcPct val="150000"/>
              </a:lnSpc>
              <a:buFont typeface="Arial" panose="020B0604020202020204" pitchFamily="34" charset="0"/>
              <a:buChar char="•"/>
            </a:pPr>
            <a:r>
              <a:rPr lang="en-US" sz="1600" err="1">
                <a:effectLst/>
                <a:latin typeface="Lexend Deca" pitchFamily="2" charset="0"/>
                <a:ea typeface="Calibri" panose="020F0502020204030204" pitchFamily="34" charset="0"/>
                <a:cs typeface="Arial" panose="020B0604020202020204" pitchFamily="34" charset="0"/>
              </a:rPr>
              <a:t>Tổng</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số</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dòng</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dữ</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liệu</a:t>
            </a:r>
            <a:r>
              <a:rPr lang="en-US" sz="1600">
                <a:effectLst/>
                <a:latin typeface="Lexend Deca" pitchFamily="2" charset="0"/>
                <a:ea typeface="Calibri" panose="020F0502020204030204" pitchFamily="34" charset="0"/>
                <a:cs typeface="Arial" panose="020B0604020202020204" pitchFamily="34" charset="0"/>
              </a:rPr>
              <a:t>: 1470	</a:t>
            </a:r>
          </a:p>
          <a:p>
            <a:pPr marL="285750" indent="-285750">
              <a:lnSpc>
                <a:spcPct val="150000"/>
              </a:lnSpc>
              <a:buFont typeface="Arial" panose="020B0604020202020204" pitchFamily="34" charset="0"/>
              <a:buChar char="•"/>
            </a:pPr>
            <a:r>
              <a:rPr lang="en-US" sz="1600" err="1">
                <a:effectLst/>
                <a:latin typeface="Lexend Deca" pitchFamily="2" charset="0"/>
                <a:ea typeface="Calibri" panose="020F0502020204030204" pitchFamily="34" charset="0"/>
                <a:cs typeface="Arial" panose="020B0604020202020204" pitchFamily="34" charset="0"/>
              </a:rPr>
              <a:t>Tổng</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số</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thuộc</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tính</a:t>
            </a:r>
            <a:r>
              <a:rPr lang="en-US" sz="1600">
                <a:effectLst/>
                <a:latin typeface="Lexend Deca" pitchFamily="2" charset="0"/>
                <a:ea typeface="Calibri" panose="020F0502020204030204" pitchFamily="34" charset="0"/>
                <a:cs typeface="Arial" panose="020B0604020202020204" pitchFamily="34" charset="0"/>
              </a:rPr>
              <a:t>: 35</a:t>
            </a:r>
          </a:p>
          <a:p>
            <a:pPr marL="285750" indent="-285750">
              <a:lnSpc>
                <a:spcPct val="150000"/>
              </a:lnSpc>
              <a:buFont typeface="Arial" panose="020B0604020202020204" pitchFamily="34" charset="0"/>
              <a:buChar char="•"/>
            </a:pPr>
            <a:r>
              <a:rPr lang="en-US" sz="1600" err="1">
                <a:effectLst/>
                <a:latin typeface="Lexend Deca" pitchFamily="2" charset="0"/>
                <a:ea typeface="Calibri" panose="020F0502020204030204" pitchFamily="34" charset="0"/>
                <a:cs typeface="Arial" panose="020B0604020202020204" pitchFamily="34" charset="0"/>
              </a:rPr>
              <a:t>Đặc</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điểm</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tập</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dữ</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liệu</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Đa</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biến</a:t>
            </a:r>
            <a:endParaRPr lang="en-US" sz="1600">
              <a:latin typeface="Lexend Deca" pitchFamily="2"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1600" err="1">
                <a:effectLst/>
                <a:latin typeface="Lexend Deca" pitchFamily="2" charset="0"/>
                <a:ea typeface="Calibri" panose="020F0502020204030204" pitchFamily="34" charset="0"/>
                <a:cs typeface="Arial" panose="020B0604020202020204" pitchFamily="34" charset="0"/>
              </a:rPr>
              <a:t>Đặc</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điểm</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số</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thuộc</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tính</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ký</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tự</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số</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thực</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số</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nguyên</a:t>
            </a:r>
            <a:endParaRPr lang="en-US" sz="1600">
              <a:latin typeface="Lexend Deca" pitchFamily="2"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sz="1600" err="1">
                <a:effectLst/>
                <a:latin typeface="Lexend Deca" pitchFamily="2" charset="0"/>
                <a:ea typeface="Calibri" panose="020F0502020204030204" pitchFamily="34" charset="0"/>
                <a:cs typeface="Arial" panose="020B0604020202020204" pitchFamily="34" charset="0"/>
              </a:rPr>
              <a:t>Giá</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trị</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bị</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mất</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không</a:t>
            </a:r>
            <a:r>
              <a:rPr lang="en-US" sz="1600">
                <a:effectLst/>
                <a:latin typeface="Lexend Deca" pitchFamily="2" charset="0"/>
                <a:ea typeface="Calibri" panose="020F0502020204030204" pitchFamily="34" charset="0"/>
                <a:cs typeface="Arial" panose="020B0604020202020204" pitchFamily="34" charset="0"/>
              </a:rPr>
              <a:t> </a:t>
            </a:r>
            <a:r>
              <a:rPr lang="en-US" sz="1600" err="1">
                <a:effectLst/>
                <a:latin typeface="Lexend Deca" pitchFamily="2" charset="0"/>
                <a:ea typeface="Calibri" panose="020F0502020204030204" pitchFamily="34" charset="0"/>
                <a:cs typeface="Arial" panose="020B0604020202020204" pitchFamily="34" charset="0"/>
              </a:rPr>
              <a:t>có</a:t>
            </a:r>
            <a:endParaRPr lang="en-US" sz="1600">
              <a:effectLst/>
              <a:latin typeface="Lexend Deca" pitchFamily="2" charset="0"/>
              <a:ea typeface="Calibri" panose="020F0502020204030204" pitchFamily="34" charset="0"/>
              <a:cs typeface="Arial" panose="020B0604020202020204" pitchFamily="34" charset="0"/>
            </a:endParaRPr>
          </a:p>
          <a:p>
            <a:pPr marL="285750" indent="-285750">
              <a:lnSpc>
                <a:spcPct val="150000"/>
              </a:lnSpc>
              <a:buFont typeface="Arial" panose="020B0604020202020204" pitchFamily="34" charset="0"/>
              <a:buChar char="•"/>
            </a:pPr>
            <a:endParaRPr lang="en-US" sz="1600">
              <a:effectLst/>
              <a:latin typeface="Lexend Deca" pitchFamily="2" charset="0"/>
              <a:ea typeface="Calibri" panose="020F0502020204030204" pitchFamily="34" charset="0"/>
              <a:cs typeface="Arial" panose="020B0604020202020204" pitchFamily="34" charset="0"/>
            </a:endParaRPr>
          </a:p>
          <a:p>
            <a:pPr marL="285750" lvl="0" indent="-285750" algn="l" rtl="0">
              <a:lnSpc>
                <a:spcPct val="150000"/>
              </a:lnSpc>
              <a:spcBef>
                <a:spcPts val="0"/>
              </a:spcBef>
              <a:spcAft>
                <a:spcPts val="0"/>
              </a:spcAft>
              <a:buFont typeface="Arial" panose="020B0604020202020204" pitchFamily="34" charset="0"/>
              <a:buChar char="•"/>
            </a:pPr>
            <a:endParaRPr lang="vi-VN" sz="1600">
              <a:solidFill>
                <a:schemeClr val="lt1"/>
              </a:solidFill>
              <a:latin typeface="Lexend Deca" pitchFamily="2" charset="0"/>
              <a:ea typeface="Anton"/>
              <a:cs typeface="Anton"/>
              <a:sym typeface="Anton"/>
            </a:endParaRPr>
          </a:p>
        </p:txBody>
      </p:sp>
      <p:sp>
        <p:nvSpPr>
          <p:cNvPr id="42" name="Rectangle: Rounded Corners 41">
            <a:extLst>
              <a:ext uri="{FF2B5EF4-FFF2-40B4-BE49-F238E27FC236}">
                <a16:creationId xmlns:a16="http://schemas.microsoft.com/office/drawing/2014/main" id="{635FD756-9941-FEF0-C2EC-96DAB2A4F99C}"/>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tx1"/>
                </a:solidFill>
                <a:latin typeface="Lexend Deca" pitchFamily="2" charset="0"/>
              </a:rPr>
              <a:t>05</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 name="Rectangle 6">
            <a:extLst>
              <a:ext uri="{FF2B5EF4-FFF2-40B4-BE49-F238E27FC236}">
                <a16:creationId xmlns:a16="http://schemas.microsoft.com/office/drawing/2014/main" id="{9F9AEC25-C662-35E0-51E7-520601EA962A}"/>
              </a:ext>
            </a:extLst>
          </p:cNvPr>
          <p:cNvSpPr/>
          <p:nvPr/>
        </p:nvSpPr>
        <p:spPr>
          <a:xfrm>
            <a:off x="2275027" y="3460090"/>
            <a:ext cx="2406701" cy="32918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50</a:t>
            </a:r>
            <a:endParaRPr lang="vi-VN" b="1">
              <a:solidFill>
                <a:schemeClr val="tx1"/>
              </a:solidFill>
              <a:latin typeface="Lexend Deca" pitchFamily="2" charset="0"/>
            </a:endParaRPr>
          </a:p>
        </p:txBody>
      </p:sp>
      <p:pic>
        <p:nvPicPr>
          <p:cNvPr id="6" name="Picture 5">
            <a:extLst>
              <a:ext uri="{FF2B5EF4-FFF2-40B4-BE49-F238E27FC236}">
                <a16:creationId xmlns:a16="http://schemas.microsoft.com/office/drawing/2014/main" id="{A052C170-E947-2F88-FF4D-919BB49CC7AF}"/>
              </a:ext>
            </a:extLst>
          </p:cNvPr>
          <p:cNvPicPr>
            <a:picLocks noChangeAspect="1"/>
          </p:cNvPicPr>
          <p:nvPr/>
        </p:nvPicPr>
        <p:blipFill>
          <a:blip r:embed="rId3"/>
          <a:srcRect/>
          <a:stretch/>
        </p:blipFill>
        <p:spPr>
          <a:xfrm>
            <a:off x="2278662" y="1004324"/>
            <a:ext cx="4586675" cy="3455619"/>
          </a:xfrm>
          <a:prstGeom prst="rect">
            <a:avLst/>
          </a:prstGeom>
          <a:ln>
            <a:solidFill>
              <a:schemeClr val="bg1"/>
            </a:solidFill>
          </a:ln>
        </p:spPr>
      </p:pic>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05. THỰC HIỆN THUẬT TOÁN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THỰC HIỆN THUẬT TOÁN RANDOM FOREST</a:t>
            </a:r>
          </a:p>
        </p:txBody>
      </p:sp>
      <p:sp>
        <p:nvSpPr>
          <p:cNvPr id="8" name="Rectangle 7">
            <a:extLst>
              <a:ext uri="{FF2B5EF4-FFF2-40B4-BE49-F238E27FC236}">
                <a16:creationId xmlns:a16="http://schemas.microsoft.com/office/drawing/2014/main" id="{B2E43E76-F6FB-EF82-8D39-F5B2EE5B9B16}"/>
              </a:ext>
            </a:extLst>
          </p:cNvPr>
          <p:cNvSpPr/>
          <p:nvPr/>
        </p:nvSpPr>
        <p:spPr>
          <a:xfrm>
            <a:off x="2560321" y="2977285"/>
            <a:ext cx="1755648" cy="329184"/>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4048305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 name="Rectangle 6">
            <a:extLst>
              <a:ext uri="{FF2B5EF4-FFF2-40B4-BE49-F238E27FC236}">
                <a16:creationId xmlns:a16="http://schemas.microsoft.com/office/drawing/2014/main" id="{9F9AEC25-C662-35E0-51E7-520601EA962A}"/>
              </a:ext>
            </a:extLst>
          </p:cNvPr>
          <p:cNvSpPr/>
          <p:nvPr/>
        </p:nvSpPr>
        <p:spPr>
          <a:xfrm>
            <a:off x="2275027" y="3460090"/>
            <a:ext cx="2406701" cy="32918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51</a:t>
            </a:r>
            <a:endParaRPr lang="vi-VN" b="1">
              <a:solidFill>
                <a:schemeClr val="tx1"/>
              </a:solidFill>
              <a:latin typeface="Lexend Deca" pitchFamily="2" charset="0"/>
            </a:endParaRPr>
          </a:p>
        </p:txBody>
      </p:sp>
      <p:pic>
        <p:nvPicPr>
          <p:cNvPr id="6" name="Picture 5">
            <a:extLst>
              <a:ext uri="{FF2B5EF4-FFF2-40B4-BE49-F238E27FC236}">
                <a16:creationId xmlns:a16="http://schemas.microsoft.com/office/drawing/2014/main" id="{A052C170-E947-2F88-FF4D-919BB49CC7AF}"/>
              </a:ext>
            </a:extLst>
          </p:cNvPr>
          <p:cNvPicPr>
            <a:picLocks noChangeAspect="1"/>
          </p:cNvPicPr>
          <p:nvPr/>
        </p:nvPicPr>
        <p:blipFill>
          <a:blip r:embed="rId3"/>
          <a:srcRect/>
          <a:stretch/>
        </p:blipFill>
        <p:spPr>
          <a:xfrm>
            <a:off x="2813135" y="1004324"/>
            <a:ext cx="3517729" cy="3455619"/>
          </a:xfrm>
          <a:prstGeom prst="rect">
            <a:avLst/>
          </a:prstGeom>
          <a:ln>
            <a:solidFill>
              <a:schemeClr val="bg1"/>
            </a:solidFill>
          </a:ln>
        </p:spPr>
      </p:pic>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05. THỰC HIỆN THUẬT TOÁN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MA TRẬN NHẦM LẪN RANDOM FOREST</a:t>
            </a:r>
          </a:p>
        </p:txBody>
      </p:sp>
    </p:spTree>
    <p:extLst>
      <p:ext uri="{BB962C8B-B14F-4D97-AF65-F5344CB8AC3E}">
        <p14:creationId xmlns:p14="http://schemas.microsoft.com/office/powerpoint/2010/main" val="1465694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52</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05. THỰC HIỆN THUẬT TOÁN</a:t>
            </a:r>
          </a:p>
        </p:txBody>
      </p:sp>
      <p:sp>
        <p:nvSpPr>
          <p:cNvPr id="9" name="Google Shape;892;p39">
            <a:extLst>
              <a:ext uri="{FF2B5EF4-FFF2-40B4-BE49-F238E27FC236}">
                <a16:creationId xmlns:a16="http://schemas.microsoft.com/office/drawing/2014/main" id="{687955FF-B6C2-5407-1CC2-A249CEF2F779}"/>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DECISION TREES ID3 VÀ CART</a:t>
            </a:r>
          </a:p>
        </p:txBody>
      </p:sp>
      <p:pic>
        <p:nvPicPr>
          <p:cNvPr id="3" name="Picture 4" descr="visualize+decision+tree+python cheap buy online">
            <a:extLst>
              <a:ext uri="{FF2B5EF4-FFF2-40B4-BE49-F238E27FC236}">
                <a16:creationId xmlns:a16="http://schemas.microsoft.com/office/drawing/2014/main" id="{DFBD0502-F0CA-D200-AC3C-C435E68D73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15871" y="809858"/>
            <a:ext cx="4114799" cy="411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279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 name="Rectangle 6">
            <a:extLst>
              <a:ext uri="{FF2B5EF4-FFF2-40B4-BE49-F238E27FC236}">
                <a16:creationId xmlns:a16="http://schemas.microsoft.com/office/drawing/2014/main" id="{9F9AEC25-C662-35E0-51E7-520601EA962A}"/>
              </a:ext>
            </a:extLst>
          </p:cNvPr>
          <p:cNvSpPr/>
          <p:nvPr/>
        </p:nvSpPr>
        <p:spPr>
          <a:xfrm>
            <a:off x="2275027" y="3460090"/>
            <a:ext cx="2406701" cy="32918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53</a:t>
            </a:r>
            <a:endParaRPr lang="vi-VN" b="1">
              <a:solidFill>
                <a:schemeClr val="tx1"/>
              </a:solidFill>
              <a:latin typeface="Lexend Deca" pitchFamily="2" charset="0"/>
            </a:endParaRPr>
          </a:p>
        </p:txBody>
      </p:sp>
      <p:pic>
        <p:nvPicPr>
          <p:cNvPr id="6" name="Picture 5">
            <a:extLst>
              <a:ext uri="{FF2B5EF4-FFF2-40B4-BE49-F238E27FC236}">
                <a16:creationId xmlns:a16="http://schemas.microsoft.com/office/drawing/2014/main" id="{A052C170-E947-2F88-FF4D-919BB49CC7AF}"/>
              </a:ext>
            </a:extLst>
          </p:cNvPr>
          <p:cNvPicPr>
            <a:picLocks noChangeAspect="1"/>
          </p:cNvPicPr>
          <p:nvPr/>
        </p:nvPicPr>
        <p:blipFill>
          <a:blip r:embed="rId3"/>
          <a:srcRect/>
          <a:stretch/>
        </p:blipFill>
        <p:spPr>
          <a:xfrm>
            <a:off x="2278662" y="1326729"/>
            <a:ext cx="4586675" cy="2810808"/>
          </a:xfrm>
          <a:prstGeom prst="rect">
            <a:avLst/>
          </a:prstGeom>
          <a:ln>
            <a:solidFill>
              <a:schemeClr val="bg1"/>
            </a:solidFill>
          </a:ln>
        </p:spPr>
      </p:pic>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05. THỰC HIỆN THUẬT TOÁN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THỰC HIỆN THUẬT TOÁN DECISION TREES ID3</a:t>
            </a:r>
          </a:p>
        </p:txBody>
      </p:sp>
      <p:sp>
        <p:nvSpPr>
          <p:cNvPr id="8" name="Rectangle 7">
            <a:extLst>
              <a:ext uri="{FF2B5EF4-FFF2-40B4-BE49-F238E27FC236}">
                <a16:creationId xmlns:a16="http://schemas.microsoft.com/office/drawing/2014/main" id="{B2E43E76-F6FB-EF82-8D39-F5B2EE5B9B16}"/>
              </a:ext>
            </a:extLst>
          </p:cNvPr>
          <p:cNvSpPr/>
          <p:nvPr/>
        </p:nvSpPr>
        <p:spPr>
          <a:xfrm>
            <a:off x="2516430" y="2805112"/>
            <a:ext cx="1755648" cy="329184"/>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370974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 name="Rectangle 6">
            <a:extLst>
              <a:ext uri="{FF2B5EF4-FFF2-40B4-BE49-F238E27FC236}">
                <a16:creationId xmlns:a16="http://schemas.microsoft.com/office/drawing/2014/main" id="{9F9AEC25-C662-35E0-51E7-520601EA962A}"/>
              </a:ext>
            </a:extLst>
          </p:cNvPr>
          <p:cNvSpPr/>
          <p:nvPr/>
        </p:nvSpPr>
        <p:spPr>
          <a:xfrm>
            <a:off x="2275027" y="3460090"/>
            <a:ext cx="2406701" cy="32918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54</a:t>
            </a:r>
            <a:endParaRPr lang="vi-VN" b="1">
              <a:solidFill>
                <a:schemeClr val="tx1"/>
              </a:solidFill>
              <a:latin typeface="Lexend Deca" pitchFamily="2" charset="0"/>
            </a:endParaRPr>
          </a:p>
        </p:txBody>
      </p:sp>
      <p:pic>
        <p:nvPicPr>
          <p:cNvPr id="6" name="Picture 5">
            <a:extLst>
              <a:ext uri="{FF2B5EF4-FFF2-40B4-BE49-F238E27FC236}">
                <a16:creationId xmlns:a16="http://schemas.microsoft.com/office/drawing/2014/main" id="{A052C170-E947-2F88-FF4D-919BB49CC7AF}"/>
              </a:ext>
            </a:extLst>
          </p:cNvPr>
          <p:cNvPicPr>
            <a:picLocks noChangeAspect="1"/>
          </p:cNvPicPr>
          <p:nvPr/>
        </p:nvPicPr>
        <p:blipFill>
          <a:blip r:embed="rId3"/>
          <a:srcRect/>
          <a:stretch/>
        </p:blipFill>
        <p:spPr>
          <a:xfrm>
            <a:off x="2813135" y="1004324"/>
            <a:ext cx="3517729" cy="3455618"/>
          </a:xfrm>
          <a:prstGeom prst="rect">
            <a:avLst/>
          </a:prstGeom>
          <a:ln>
            <a:solidFill>
              <a:schemeClr val="bg1"/>
            </a:solidFill>
          </a:ln>
        </p:spPr>
      </p:pic>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05. THỰC HIỆN THUẬT TOÁN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MA TRẬN NHẦM LẪN DECISION TREES ID3</a:t>
            </a:r>
          </a:p>
        </p:txBody>
      </p:sp>
    </p:spTree>
    <p:extLst>
      <p:ext uri="{BB962C8B-B14F-4D97-AF65-F5344CB8AC3E}">
        <p14:creationId xmlns:p14="http://schemas.microsoft.com/office/powerpoint/2010/main" val="2007208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 name="Rectangle 6">
            <a:extLst>
              <a:ext uri="{FF2B5EF4-FFF2-40B4-BE49-F238E27FC236}">
                <a16:creationId xmlns:a16="http://schemas.microsoft.com/office/drawing/2014/main" id="{9F9AEC25-C662-35E0-51E7-520601EA962A}"/>
              </a:ext>
            </a:extLst>
          </p:cNvPr>
          <p:cNvSpPr/>
          <p:nvPr/>
        </p:nvSpPr>
        <p:spPr>
          <a:xfrm>
            <a:off x="2275027" y="3460090"/>
            <a:ext cx="2406701" cy="32918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55</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05. THỰC HIỆN THUẬT TOÁN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VẼ CÂY DECISION TREES ID3</a:t>
            </a:r>
          </a:p>
        </p:txBody>
      </p:sp>
      <p:pic>
        <p:nvPicPr>
          <p:cNvPr id="2050" name="Picture 2">
            <a:extLst>
              <a:ext uri="{FF2B5EF4-FFF2-40B4-BE49-F238E27FC236}">
                <a16:creationId xmlns:a16="http://schemas.microsoft.com/office/drawing/2014/main" id="{DD4FEB3C-9FBC-18A6-B23A-2E316A972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60" y="1306730"/>
            <a:ext cx="5937280" cy="2753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069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 name="Rectangle 6">
            <a:extLst>
              <a:ext uri="{FF2B5EF4-FFF2-40B4-BE49-F238E27FC236}">
                <a16:creationId xmlns:a16="http://schemas.microsoft.com/office/drawing/2014/main" id="{9F9AEC25-C662-35E0-51E7-520601EA962A}"/>
              </a:ext>
            </a:extLst>
          </p:cNvPr>
          <p:cNvSpPr/>
          <p:nvPr/>
        </p:nvSpPr>
        <p:spPr>
          <a:xfrm>
            <a:off x="2275027" y="3460090"/>
            <a:ext cx="2406701" cy="32918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56</a:t>
            </a:r>
            <a:endParaRPr lang="vi-VN" b="1">
              <a:solidFill>
                <a:schemeClr val="tx1"/>
              </a:solidFill>
              <a:latin typeface="Lexend Deca" pitchFamily="2" charset="0"/>
            </a:endParaRPr>
          </a:p>
        </p:txBody>
      </p:sp>
      <p:pic>
        <p:nvPicPr>
          <p:cNvPr id="6" name="Picture 5">
            <a:extLst>
              <a:ext uri="{FF2B5EF4-FFF2-40B4-BE49-F238E27FC236}">
                <a16:creationId xmlns:a16="http://schemas.microsoft.com/office/drawing/2014/main" id="{A052C170-E947-2F88-FF4D-919BB49CC7AF}"/>
              </a:ext>
            </a:extLst>
          </p:cNvPr>
          <p:cNvPicPr>
            <a:picLocks noChangeAspect="1"/>
          </p:cNvPicPr>
          <p:nvPr/>
        </p:nvPicPr>
        <p:blipFill>
          <a:blip r:embed="rId3"/>
          <a:srcRect/>
          <a:stretch/>
        </p:blipFill>
        <p:spPr>
          <a:xfrm>
            <a:off x="2347495" y="1326729"/>
            <a:ext cx="4449008" cy="2810808"/>
          </a:xfrm>
          <a:prstGeom prst="rect">
            <a:avLst/>
          </a:prstGeom>
          <a:ln>
            <a:solidFill>
              <a:schemeClr val="bg1"/>
            </a:solidFill>
          </a:ln>
        </p:spPr>
      </p:pic>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05. THỰC HIỆN THUẬT TOÁN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THỰC HIỆN THUẬT TOÁN DECISION TREES CART</a:t>
            </a:r>
          </a:p>
        </p:txBody>
      </p:sp>
      <p:sp>
        <p:nvSpPr>
          <p:cNvPr id="8" name="Rectangle 7">
            <a:extLst>
              <a:ext uri="{FF2B5EF4-FFF2-40B4-BE49-F238E27FC236}">
                <a16:creationId xmlns:a16="http://schemas.microsoft.com/office/drawing/2014/main" id="{B2E43E76-F6FB-EF82-8D39-F5B2EE5B9B16}"/>
              </a:ext>
            </a:extLst>
          </p:cNvPr>
          <p:cNvSpPr/>
          <p:nvPr/>
        </p:nvSpPr>
        <p:spPr>
          <a:xfrm>
            <a:off x="2523745" y="2861087"/>
            <a:ext cx="1755648" cy="329184"/>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8304356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 name="Rectangle 6">
            <a:extLst>
              <a:ext uri="{FF2B5EF4-FFF2-40B4-BE49-F238E27FC236}">
                <a16:creationId xmlns:a16="http://schemas.microsoft.com/office/drawing/2014/main" id="{9F9AEC25-C662-35E0-51E7-520601EA962A}"/>
              </a:ext>
            </a:extLst>
          </p:cNvPr>
          <p:cNvSpPr/>
          <p:nvPr/>
        </p:nvSpPr>
        <p:spPr>
          <a:xfrm>
            <a:off x="2275027" y="3460090"/>
            <a:ext cx="2406701" cy="32918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57</a:t>
            </a:r>
            <a:endParaRPr lang="vi-VN" b="1">
              <a:solidFill>
                <a:schemeClr val="tx1"/>
              </a:solidFill>
              <a:latin typeface="Lexend Deca" pitchFamily="2" charset="0"/>
            </a:endParaRPr>
          </a:p>
        </p:txBody>
      </p:sp>
      <p:pic>
        <p:nvPicPr>
          <p:cNvPr id="6" name="Picture 5">
            <a:extLst>
              <a:ext uri="{FF2B5EF4-FFF2-40B4-BE49-F238E27FC236}">
                <a16:creationId xmlns:a16="http://schemas.microsoft.com/office/drawing/2014/main" id="{A052C170-E947-2F88-FF4D-919BB49CC7AF}"/>
              </a:ext>
            </a:extLst>
          </p:cNvPr>
          <p:cNvPicPr>
            <a:picLocks noChangeAspect="1"/>
          </p:cNvPicPr>
          <p:nvPr/>
        </p:nvPicPr>
        <p:blipFill>
          <a:blip r:embed="rId3"/>
          <a:srcRect/>
          <a:stretch/>
        </p:blipFill>
        <p:spPr>
          <a:xfrm>
            <a:off x="2836454" y="1004324"/>
            <a:ext cx="3471090" cy="3455618"/>
          </a:xfrm>
          <a:prstGeom prst="rect">
            <a:avLst/>
          </a:prstGeom>
          <a:ln>
            <a:solidFill>
              <a:schemeClr val="bg1"/>
            </a:solidFill>
          </a:ln>
        </p:spPr>
      </p:pic>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05. THỰC HIỆN THUẬT TOÁN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MA TRẬN NHẦM LẪN DECISION TREES CART</a:t>
            </a:r>
          </a:p>
        </p:txBody>
      </p:sp>
    </p:spTree>
    <p:extLst>
      <p:ext uri="{BB962C8B-B14F-4D97-AF65-F5344CB8AC3E}">
        <p14:creationId xmlns:p14="http://schemas.microsoft.com/office/powerpoint/2010/main" val="898646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 name="Rectangle 6">
            <a:extLst>
              <a:ext uri="{FF2B5EF4-FFF2-40B4-BE49-F238E27FC236}">
                <a16:creationId xmlns:a16="http://schemas.microsoft.com/office/drawing/2014/main" id="{9F9AEC25-C662-35E0-51E7-520601EA962A}"/>
              </a:ext>
            </a:extLst>
          </p:cNvPr>
          <p:cNvSpPr/>
          <p:nvPr/>
        </p:nvSpPr>
        <p:spPr>
          <a:xfrm>
            <a:off x="2275027" y="3460090"/>
            <a:ext cx="2406701" cy="32918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58</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05. THỰC HIỆN THUẬT TOÁN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VẼ CÂY DECISION TREES CART</a:t>
            </a:r>
          </a:p>
        </p:txBody>
      </p:sp>
      <p:pic>
        <p:nvPicPr>
          <p:cNvPr id="2050" name="Picture 2">
            <a:extLst>
              <a:ext uri="{FF2B5EF4-FFF2-40B4-BE49-F238E27FC236}">
                <a16:creationId xmlns:a16="http://schemas.microsoft.com/office/drawing/2014/main" id="{DD4FEB3C-9FBC-18A6-B23A-2E316A972E99}"/>
              </a:ext>
            </a:extLst>
          </p:cNvPr>
          <p:cNvPicPr>
            <a:picLocks noChangeAspect="1" noChangeArrowheads="1"/>
          </p:cNvPicPr>
          <p:nvPr/>
        </p:nvPicPr>
        <p:blipFill>
          <a:blip r:embed="rId3"/>
          <a:srcRect/>
          <a:stretch/>
        </p:blipFill>
        <p:spPr bwMode="auto">
          <a:xfrm>
            <a:off x="1603360" y="1308462"/>
            <a:ext cx="5937280" cy="2749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3509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59</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05. THỰC HIỆN THUẬT TOÁN</a:t>
            </a:r>
          </a:p>
        </p:txBody>
      </p:sp>
      <p:sp>
        <p:nvSpPr>
          <p:cNvPr id="9" name="Google Shape;892;p39">
            <a:extLst>
              <a:ext uri="{FF2B5EF4-FFF2-40B4-BE49-F238E27FC236}">
                <a16:creationId xmlns:a16="http://schemas.microsoft.com/office/drawing/2014/main" id="{687955FF-B6C2-5407-1CC2-A249CEF2F779}"/>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NAIVE BAYES</a:t>
            </a:r>
          </a:p>
        </p:txBody>
      </p:sp>
      <p:pic>
        <p:nvPicPr>
          <p:cNvPr id="3" name="Picture 4">
            <a:extLst>
              <a:ext uri="{FF2B5EF4-FFF2-40B4-BE49-F238E27FC236}">
                <a16:creationId xmlns:a16="http://schemas.microsoft.com/office/drawing/2014/main" id="{DFBD0502-F0CA-D200-AC3C-C435E68D735F}"/>
              </a:ext>
            </a:extLst>
          </p:cNvPr>
          <p:cNvPicPr>
            <a:picLocks noChangeAspect="1" noChangeArrowheads="1"/>
          </p:cNvPicPr>
          <p:nvPr/>
        </p:nvPicPr>
        <p:blipFill>
          <a:blip r:embed="rId3"/>
          <a:srcRect/>
          <a:stretch/>
        </p:blipFill>
        <p:spPr bwMode="auto">
          <a:xfrm>
            <a:off x="2514600" y="1305658"/>
            <a:ext cx="4114799" cy="2532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759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2" name="Google Shape;892;p39"/>
          <p:cNvSpPr txBox="1">
            <a:spLocks noGrp="1"/>
          </p:cNvSpPr>
          <p:nvPr>
            <p:ph type="title" idx="4294967295"/>
          </p:nvPr>
        </p:nvSpPr>
        <p:spPr>
          <a:xfrm>
            <a:off x="0" y="-1588"/>
            <a:ext cx="9144000" cy="57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500" b="1">
                <a:latin typeface="Lexend Deca" pitchFamily="2" charset="0"/>
              </a:rPr>
              <a:t>01. </a:t>
            </a:r>
            <a:r>
              <a:rPr lang="en-US" sz="1500" b="1">
                <a:latin typeface="Lexend Deca" pitchFamily="2" charset="0"/>
              </a:rPr>
              <a:t>TỔNG QUAN DỮ LIỆU</a:t>
            </a:r>
            <a:endParaRPr sz="1500" b="1">
              <a:latin typeface="Lexend Deca" pitchFamily="2" charset="0"/>
            </a:endParaRPr>
          </a:p>
        </p:txBody>
      </p:sp>
      <p:sp>
        <p:nvSpPr>
          <p:cNvPr id="42" name="Rectangle: Rounded Corners 41">
            <a:extLst>
              <a:ext uri="{FF2B5EF4-FFF2-40B4-BE49-F238E27FC236}">
                <a16:creationId xmlns:a16="http://schemas.microsoft.com/office/drawing/2014/main" id="{635FD756-9941-FEF0-C2EC-96DAB2A4F99C}"/>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tx1"/>
                </a:solidFill>
                <a:latin typeface="Lexend Deca" pitchFamily="2" charset="0"/>
              </a:rPr>
              <a:t>0</a:t>
            </a:r>
            <a:r>
              <a:rPr lang="en-US" b="1">
                <a:solidFill>
                  <a:schemeClr val="tx1"/>
                </a:solidFill>
                <a:latin typeface="Lexend Deca" pitchFamily="2" charset="0"/>
              </a:rPr>
              <a:t>6</a:t>
            </a:r>
            <a:endParaRPr lang="vi-VN" b="1">
              <a:solidFill>
                <a:schemeClr val="tx1"/>
              </a:solidFill>
              <a:latin typeface="Lexend Deca" pitchFamily="2" charset="0"/>
            </a:endParaRPr>
          </a:p>
        </p:txBody>
      </p:sp>
      <p:pic>
        <p:nvPicPr>
          <p:cNvPr id="3" name="Picture 2">
            <a:extLst>
              <a:ext uri="{FF2B5EF4-FFF2-40B4-BE49-F238E27FC236}">
                <a16:creationId xmlns:a16="http://schemas.microsoft.com/office/drawing/2014/main" id="{79E97A93-1D10-1A9D-0B19-9CF204B2930B}"/>
              </a:ext>
            </a:extLst>
          </p:cNvPr>
          <p:cNvPicPr>
            <a:picLocks noChangeAspect="1"/>
          </p:cNvPicPr>
          <p:nvPr/>
        </p:nvPicPr>
        <p:blipFill>
          <a:blip r:embed="rId3"/>
          <a:stretch>
            <a:fillRect/>
          </a:stretch>
        </p:blipFill>
        <p:spPr>
          <a:xfrm>
            <a:off x="1158259" y="643065"/>
            <a:ext cx="6827481" cy="4150389"/>
          </a:xfrm>
          <a:prstGeom prst="rect">
            <a:avLst/>
          </a:prstGeom>
          <a:ln w="12700">
            <a:solidFill>
              <a:schemeClr val="bg1"/>
            </a:solidFill>
          </a:ln>
        </p:spPr>
      </p:pic>
    </p:spTree>
    <p:extLst>
      <p:ext uri="{BB962C8B-B14F-4D97-AF65-F5344CB8AC3E}">
        <p14:creationId xmlns:p14="http://schemas.microsoft.com/office/powerpoint/2010/main" val="5660696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 name="Rectangle 6">
            <a:extLst>
              <a:ext uri="{FF2B5EF4-FFF2-40B4-BE49-F238E27FC236}">
                <a16:creationId xmlns:a16="http://schemas.microsoft.com/office/drawing/2014/main" id="{9F9AEC25-C662-35E0-51E7-520601EA962A}"/>
              </a:ext>
            </a:extLst>
          </p:cNvPr>
          <p:cNvSpPr/>
          <p:nvPr/>
        </p:nvSpPr>
        <p:spPr>
          <a:xfrm>
            <a:off x="2275027" y="3460090"/>
            <a:ext cx="2406701" cy="32918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60</a:t>
            </a:r>
            <a:endParaRPr lang="vi-VN" b="1">
              <a:solidFill>
                <a:schemeClr val="tx1"/>
              </a:solidFill>
              <a:latin typeface="Lexend Deca" pitchFamily="2" charset="0"/>
            </a:endParaRPr>
          </a:p>
        </p:txBody>
      </p:sp>
      <p:pic>
        <p:nvPicPr>
          <p:cNvPr id="6" name="Picture 5">
            <a:extLst>
              <a:ext uri="{FF2B5EF4-FFF2-40B4-BE49-F238E27FC236}">
                <a16:creationId xmlns:a16="http://schemas.microsoft.com/office/drawing/2014/main" id="{A052C170-E947-2F88-FF4D-919BB49CC7AF}"/>
              </a:ext>
            </a:extLst>
          </p:cNvPr>
          <p:cNvPicPr>
            <a:picLocks noChangeAspect="1"/>
          </p:cNvPicPr>
          <p:nvPr/>
        </p:nvPicPr>
        <p:blipFill>
          <a:blip r:embed="rId3"/>
          <a:srcRect/>
          <a:stretch/>
        </p:blipFill>
        <p:spPr>
          <a:xfrm>
            <a:off x="2571435" y="1326729"/>
            <a:ext cx="4001129" cy="2810808"/>
          </a:xfrm>
          <a:prstGeom prst="rect">
            <a:avLst/>
          </a:prstGeom>
          <a:ln>
            <a:solidFill>
              <a:schemeClr val="bg1"/>
            </a:solidFill>
          </a:ln>
        </p:spPr>
      </p:pic>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05. THỰC HIỆN THUẬT TOÁN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THỰC HIỆN THUẬT TOÁN NAIVE BAYES</a:t>
            </a:r>
          </a:p>
        </p:txBody>
      </p:sp>
      <p:sp>
        <p:nvSpPr>
          <p:cNvPr id="8" name="Rectangle 7">
            <a:extLst>
              <a:ext uri="{FF2B5EF4-FFF2-40B4-BE49-F238E27FC236}">
                <a16:creationId xmlns:a16="http://schemas.microsoft.com/office/drawing/2014/main" id="{B2E43E76-F6FB-EF82-8D39-F5B2EE5B9B16}"/>
              </a:ext>
            </a:extLst>
          </p:cNvPr>
          <p:cNvSpPr/>
          <p:nvPr/>
        </p:nvSpPr>
        <p:spPr>
          <a:xfrm>
            <a:off x="2757832" y="2805112"/>
            <a:ext cx="1755648" cy="329184"/>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5382969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 name="Rectangle 6">
            <a:extLst>
              <a:ext uri="{FF2B5EF4-FFF2-40B4-BE49-F238E27FC236}">
                <a16:creationId xmlns:a16="http://schemas.microsoft.com/office/drawing/2014/main" id="{9F9AEC25-C662-35E0-51E7-520601EA962A}"/>
              </a:ext>
            </a:extLst>
          </p:cNvPr>
          <p:cNvSpPr/>
          <p:nvPr/>
        </p:nvSpPr>
        <p:spPr>
          <a:xfrm>
            <a:off x="2275027" y="3460090"/>
            <a:ext cx="2406701" cy="32918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61</a:t>
            </a:r>
            <a:endParaRPr lang="vi-VN" b="1">
              <a:solidFill>
                <a:schemeClr val="tx1"/>
              </a:solidFill>
              <a:latin typeface="Lexend Deca" pitchFamily="2" charset="0"/>
            </a:endParaRPr>
          </a:p>
        </p:txBody>
      </p:sp>
      <p:pic>
        <p:nvPicPr>
          <p:cNvPr id="6" name="Picture 5">
            <a:extLst>
              <a:ext uri="{FF2B5EF4-FFF2-40B4-BE49-F238E27FC236}">
                <a16:creationId xmlns:a16="http://schemas.microsoft.com/office/drawing/2014/main" id="{A052C170-E947-2F88-FF4D-919BB49CC7AF}"/>
              </a:ext>
            </a:extLst>
          </p:cNvPr>
          <p:cNvPicPr>
            <a:picLocks noChangeAspect="1"/>
          </p:cNvPicPr>
          <p:nvPr/>
        </p:nvPicPr>
        <p:blipFill>
          <a:blip r:embed="rId3"/>
          <a:srcRect/>
          <a:stretch/>
        </p:blipFill>
        <p:spPr>
          <a:xfrm>
            <a:off x="2813135" y="1004324"/>
            <a:ext cx="3517728" cy="3455618"/>
          </a:xfrm>
          <a:prstGeom prst="rect">
            <a:avLst/>
          </a:prstGeom>
          <a:ln>
            <a:solidFill>
              <a:schemeClr val="bg1"/>
            </a:solidFill>
          </a:ln>
        </p:spPr>
      </p:pic>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05. THỰC HIỆN THUẬT TOÁN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MA TRẬN NHẦM LẪN NAIVE BAYES</a:t>
            </a:r>
          </a:p>
        </p:txBody>
      </p:sp>
    </p:spTree>
    <p:extLst>
      <p:ext uri="{BB962C8B-B14F-4D97-AF65-F5344CB8AC3E}">
        <p14:creationId xmlns:p14="http://schemas.microsoft.com/office/powerpoint/2010/main" val="12325028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62</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05. THỰC HIỆN THUẬT TOÁN</a:t>
            </a:r>
          </a:p>
        </p:txBody>
      </p:sp>
      <p:sp>
        <p:nvSpPr>
          <p:cNvPr id="9" name="Google Shape;892;p39">
            <a:extLst>
              <a:ext uri="{FF2B5EF4-FFF2-40B4-BE49-F238E27FC236}">
                <a16:creationId xmlns:a16="http://schemas.microsoft.com/office/drawing/2014/main" id="{687955FF-B6C2-5407-1CC2-A249CEF2F779}"/>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LOGISTIC REGRESSION</a:t>
            </a:r>
          </a:p>
        </p:txBody>
      </p:sp>
      <p:pic>
        <p:nvPicPr>
          <p:cNvPr id="3" name="Picture 4">
            <a:extLst>
              <a:ext uri="{FF2B5EF4-FFF2-40B4-BE49-F238E27FC236}">
                <a16:creationId xmlns:a16="http://schemas.microsoft.com/office/drawing/2014/main" id="{DFBD0502-F0CA-D200-AC3C-C435E68D735F}"/>
              </a:ext>
            </a:extLst>
          </p:cNvPr>
          <p:cNvPicPr>
            <a:picLocks noChangeAspect="1" noChangeArrowheads="1"/>
          </p:cNvPicPr>
          <p:nvPr/>
        </p:nvPicPr>
        <p:blipFill>
          <a:blip r:embed="rId3"/>
          <a:srcRect/>
          <a:stretch/>
        </p:blipFill>
        <p:spPr bwMode="auto">
          <a:xfrm>
            <a:off x="3308050" y="1305658"/>
            <a:ext cx="2527899" cy="2532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931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 name="Rectangle 6">
            <a:extLst>
              <a:ext uri="{FF2B5EF4-FFF2-40B4-BE49-F238E27FC236}">
                <a16:creationId xmlns:a16="http://schemas.microsoft.com/office/drawing/2014/main" id="{9F9AEC25-C662-35E0-51E7-520601EA962A}"/>
              </a:ext>
            </a:extLst>
          </p:cNvPr>
          <p:cNvSpPr/>
          <p:nvPr/>
        </p:nvSpPr>
        <p:spPr>
          <a:xfrm>
            <a:off x="2275027" y="3460090"/>
            <a:ext cx="2406701" cy="32918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63</a:t>
            </a:r>
            <a:endParaRPr lang="vi-VN" b="1">
              <a:solidFill>
                <a:schemeClr val="tx1"/>
              </a:solidFill>
              <a:latin typeface="Lexend Deca" pitchFamily="2" charset="0"/>
            </a:endParaRPr>
          </a:p>
        </p:txBody>
      </p:sp>
      <p:pic>
        <p:nvPicPr>
          <p:cNvPr id="6" name="Picture 5">
            <a:extLst>
              <a:ext uri="{FF2B5EF4-FFF2-40B4-BE49-F238E27FC236}">
                <a16:creationId xmlns:a16="http://schemas.microsoft.com/office/drawing/2014/main" id="{A052C170-E947-2F88-FF4D-919BB49CC7AF}"/>
              </a:ext>
            </a:extLst>
          </p:cNvPr>
          <p:cNvPicPr>
            <a:picLocks noChangeAspect="1"/>
          </p:cNvPicPr>
          <p:nvPr/>
        </p:nvPicPr>
        <p:blipFill>
          <a:blip r:embed="rId3"/>
          <a:srcRect/>
          <a:stretch/>
        </p:blipFill>
        <p:spPr>
          <a:xfrm>
            <a:off x="2189900" y="1225553"/>
            <a:ext cx="4764199" cy="3159117"/>
          </a:xfrm>
          <a:prstGeom prst="rect">
            <a:avLst/>
          </a:prstGeom>
          <a:ln>
            <a:solidFill>
              <a:schemeClr val="bg1"/>
            </a:solidFill>
          </a:ln>
        </p:spPr>
      </p:pic>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05. THỰC HIỆN THUẬT TOÁN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THỰC HIỆN THUẬT TOÁN LOGISTIC REGRESSION</a:t>
            </a:r>
          </a:p>
        </p:txBody>
      </p:sp>
      <p:sp>
        <p:nvSpPr>
          <p:cNvPr id="8" name="Rectangle 7">
            <a:extLst>
              <a:ext uri="{FF2B5EF4-FFF2-40B4-BE49-F238E27FC236}">
                <a16:creationId xmlns:a16="http://schemas.microsoft.com/office/drawing/2014/main" id="{B2E43E76-F6FB-EF82-8D39-F5B2EE5B9B16}"/>
              </a:ext>
            </a:extLst>
          </p:cNvPr>
          <p:cNvSpPr/>
          <p:nvPr/>
        </p:nvSpPr>
        <p:spPr>
          <a:xfrm>
            <a:off x="2457909" y="1926882"/>
            <a:ext cx="1755648" cy="187211"/>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Rectangle 3">
            <a:extLst>
              <a:ext uri="{FF2B5EF4-FFF2-40B4-BE49-F238E27FC236}">
                <a16:creationId xmlns:a16="http://schemas.microsoft.com/office/drawing/2014/main" id="{FB45205B-4AF7-506F-FC4F-9C8DF509A54F}"/>
              </a:ext>
            </a:extLst>
          </p:cNvPr>
          <p:cNvSpPr/>
          <p:nvPr/>
        </p:nvSpPr>
        <p:spPr>
          <a:xfrm>
            <a:off x="2457909" y="4198924"/>
            <a:ext cx="1755648" cy="173169"/>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7175952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 name="Rectangle 6">
            <a:extLst>
              <a:ext uri="{FF2B5EF4-FFF2-40B4-BE49-F238E27FC236}">
                <a16:creationId xmlns:a16="http://schemas.microsoft.com/office/drawing/2014/main" id="{9F9AEC25-C662-35E0-51E7-520601EA962A}"/>
              </a:ext>
            </a:extLst>
          </p:cNvPr>
          <p:cNvSpPr/>
          <p:nvPr/>
        </p:nvSpPr>
        <p:spPr>
          <a:xfrm>
            <a:off x="2275027" y="3460090"/>
            <a:ext cx="2406701" cy="32918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64</a:t>
            </a:r>
            <a:endParaRPr lang="vi-VN" b="1">
              <a:solidFill>
                <a:schemeClr val="tx1"/>
              </a:solidFill>
              <a:latin typeface="Lexend Deca" pitchFamily="2" charset="0"/>
            </a:endParaRPr>
          </a:p>
        </p:txBody>
      </p:sp>
      <p:pic>
        <p:nvPicPr>
          <p:cNvPr id="6" name="Picture 5">
            <a:extLst>
              <a:ext uri="{FF2B5EF4-FFF2-40B4-BE49-F238E27FC236}">
                <a16:creationId xmlns:a16="http://schemas.microsoft.com/office/drawing/2014/main" id="{A052C170-E947-2F88-FF4D-919BB49CC7AF}"/>
              </a:ext>
            </a:extLst>
          </p:cNvPr>
          <p:cNvPicPr>
            <a:picLocks noChangeAspect="1"/>
          </p:cNvPicPr>
          <p:nvPr/>
        </p:nvPicPr>
        <p:blipFill>
          <a:blip r:embed="rId3"/>
          <a:srcRect/>
          <a:stretch/>
        </p:blipFill>
        <p:spPr>
          <a:xfrm>
            <a:off x="2826030" y="1004324"/>
            <a:ext cx="3491938" cy="3455618"/>
          </a:xfrm>
          <a:prstGeom prst="rect">
            <a:avLst/>
          </a:prstGeom>
          <a:ln>
            <a:solidFill>
              <a:schemeClr val="bg1"/>
            </a:solidFill>
          </a:ln>
        </p:spPr>
      </p:pic>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05. THỰC HIỆN THUẬT TOÁN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MA TRẬN NHẦM LẪN LOGISTIC REGRESSION</a:t>
            </a:r>
          </a:p>
        </p:txBody>
      </p:sp>
    </p:spTree>
    <p:extLst>
      <p:ext uri="{BB962C8B-B14F-4D97-AF65-F5344CB8AC3E}">
        <p14:creationId xmlns:p14="http://schemas.microsoft.com/office/powerpoint/2010/main" val="13547607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33"/>
          <p:cNvSpPr/>
          <p:nvPr/>
        </p:nvSpPr>
        <p:spPr>
          <a:xfrm flipH="1">
            <a:off x="1066020" y="3240100"/>
            <a:ext cx="899100" cy="899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68" name="Google Shape;768;p33"/>
          <p:cNvSpPr txBox="1">
            <a:spLocks noGrp="1"/>
          </p:cNvSpPr>
          <p:nvPr>
            <p:ph type="title"/>
          </p:nvPr>
        </p:nvSpPr>
        <p:spPr>
          <a:xfrm flipH="1">
            <a:off x="3460033" y="1"/>
            <a:ext cx="5684015" cy="21262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Lexend Deca" pitchFamily="2" charset="0"/>
              </a:rPr>
              <a:t>SO SÁNH</a:t>
            </a:r>
            <a:br>
              <a:rPr lang="en-US" b="1">
                <a:latin typeface="Lexend Deca" pitchFamily="2" charset="0"/>
              </a:rPr>
            </a:br>
            <a:r>
              <a:rPr lang="en-US" b="1">
                <a:latin typeface="Lexend Deca" pitchFamily="2" charset="0"/>
              </a:rPr>
              <a:t>THUẬT TOÁN</a:t>
            </a:r>
            <a:endParaRPr b="1">
              <a:latin typeface="Lexend Deca" pitchFamily="2" charset="0"/>
            </a:endParaRPr>
          </a:p>
        </p:txBody>
      </p:sp>
      <p:sp>
        <p:nvSpPr>
          <p:cNvPr id="770" name="Google Shape;770;p33"/>
          <p:cNvSpPr txBox="1">
            <a:spLocks noGrp="1"/>
          </p:cNvSpPr>
          <p:nvPr>
            <p:ph type="title" idx="2"/>
          </p:nvPr>
        </p:nvSpPr>
        <p:spPr>
          <a:xfrm flipH="1">
            <a:off x="1230950" y="3627900"/>
            <a:ext cx="1598700" cy="100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exend Deca" pitchFamily="2" charset="0"/>
              </a:rPr>
              <a:t>0</a:t>
            </a:r>
            <a:r>
              <a:rPr lang="en-US" b="1">
                <a:latin typeface="Lexend Deca" pitchFamily="2" charset="0"/>
              </a:rPr>
              <a:t>6</a:t>
            </a:r>
            <a:endParaRPr b="1">
              <a:latin typeface="Lexend Deca" pitchFamily="2" charset="0"/>
            </a:endParaRPr>
          </a:p>
        </p:txBody>
      </p:sp>
      <p:sp>
        <p:nvSpPr>
          <p:cNvPr id="771" name="Google Shape;771;p33"/>
          <p:cNvSpPr/>
          <p:nvPr/>
        </p:nvSpPr>
        <p:spPr>
          <a:xfrm rot="5400000">
            <a:off x="6470391" y="2122892"/>
            <a:ext cx="3025755" cy="3015469"/>
          </a:xfrm>
          <a:custGeom>
            <a:avLst/>
            <a:gdLst/>
            <a:ahLst/>
            <a:cxnLst/>
            <a:rect l="l" t="t" r="r" b="b"/>
            <a:pathLst>
              <a:path w="21704" h="21703" extrusionOk="0">
                <a:moveTo>
                  <a:pt x="1" y="0"/>
                </a:moveTo>
                <a:lnTo>
                  <a:pt x="1" y="21703"/>
                </a:lnTo>
                <a:lnTo>
                  <a:pt x="21703" y="21703"/>
                </a:lnTo>
                <a:lnTo>
                  <a:pt x="21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2" name="Google Shape;772;p33"/>
          <p:cNvSpPr/>
          <p:nvPr/>
        </p:nvSpPr>
        <p:spPr>
          <a:xfrm rot="5400000">
            <a:off x="3457124" y="2124976"/>
            <a:ext cx="3025755" cy="3011301"/>
          </a:xfrm>
          <a:custGeom>
            <a:avLst/>
            <a:gdLst/>
            <a:ahLst/>
            <a:cxnLst/>
            <a:rect l="l" t="t" r="r" b="b"/>
            <a:pathLst>
              <a:path w="21704" h="21673" extrusionOk="0">
                <a:moveTo>
                  <a:pt x="1" y="1"/>
                </a:moveTo>
                <a:lnTo>
                  <a:pt x="1" y="21673"/>
                </a:lnTo>
                <a:lnTo>
                  <a:pt x="21703" y="21673"/>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3" name="Google Shape;773;p33"/>
          <p:cNvSpPr/>
          <p:nvPr/>
        </p:nvSpPr>
        <p:spPr>
          <a:xfrm rot="5400000">
            <a:off x="6470391" y="2122892"/>
            <a:ext cx="3025755" cy="3015469"/>
          </a:xfrm>
          <a:custGeom>
            <a:avLst/>
            <a:gdLst/>
            <a:ahLst/>
            <a:cxnLst/>
            <a:rect l="l" t="t" r="r" b="b"/>
            <a:pathLst>
              <a:path w="21704" h="21703" extrusionOk="0">
                <a:moveTo>
                  <a:pt x="1" y="0"/>
                </a:moveTo>
                <a:lnTo>
                  <a:pt x="1" y="21703"/>
                </a:lnTo>
                <a:lnTo>
                  <a:pt x="578" y="21703"/>
                </a:lnTo>
                <a:cubicBezTo>
                  <a:pt x="12281" y="21399"/>
                  <a:pt x="21703" y="11794"/>
                  <a:pt x="21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4" name="Google Shape;774;p33"/>
          <p:cNvSpPr/>
          <p:nvPr/>
        </p:nvSpPr>
        <p:spPr>
          <a:xfrm rot="5400000">
            <a:off x="7523747" y="2129557"/>
            <a:ext cx="1970560" cy="1963952"/>
          </a:xfrm>
          <a:custGeom>
            <a:avLst/>
            <a:gdLst/>
            <a:ahLst/>
            <a:cxnLst/>
            <a:rect l="l" t="t" r="r" b="b"/>
            <a:pathLst>
              <a:path w="14135" h="14135" extrusionOk="0">
                <a:moveTo>
                  <a:pt x="1" y="0"/>
                </a:moveTo>
                <a:lnTo>
                  <a:pt x="1" y="14134"/>
                </a:lnTo>
                <a:cubicBezTo>
                  <a:pt x="7782" y="14134"/>
                  <a:pt x="14135" y="7842"/>
                  <a:pt x="1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5" name="Google Shape;775;p33"/>
          <p:cNvSpPr/>
          <p:nvPr/>
        </p:nvSpPr>
        <p:spPr>
          <a:xfrm rot="5400000">
            <a:off x="5472887" y="4140739"/>
            <a:ext cx="1004449" cy="1001081"/>
          </a:xfrm>
          <a:custGeom>
            <a:avLst/>
            <a:gdLst/>
            <a:ahLst/>
            <a:cxnLst/>
            <a:rect l="l" t="t" r="r" b="b"/>
            <a:pathLst>
              <a:path w="7205" h="7205" extrusionOk="0">
                <a:moveTo>
                  <a:pt x="1" y="1"/>
                </a:moveTo>
                <a:lnTo>
                  <a:pt x="7204" y="7205"/>
                </a:lnTo>
                <a:lnTo>
                  <a:pt x="7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6" name="Google Shape;776;p33"/>
          <p:cNvSpPr/>
          <p:nvPr/>
        </p:nvSpPr>
        <p:spPr>
          <a:xfrm rot="5400000">
            <a:off x="5470796" y="3134338"/>
            <a:ext cx="1008631" cy="1001081"/>
          </a:xfrm>
          <a:custGeom>
            <a:avLst/>
            <a:gdLst/>
            <a:ahLst/>
            <a:cxnLst/>
            <a:rect l="l" t="t" r="r" b="b"/>
            <a:pathLst>
              <a:path w="7235" h="7205" extrusionOk="0">
                <a:moveTo>
                  <a:pt x="0" y="1"/>
                </a:moveTo>
                <a:lnTo>
                  <a:pt x="7235" y="7205"/>
                </a:lnTo>
                <a:lnTo>
                  <a:pt x="7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7" name="Google Shape;777;p33"/>
          <p:cNvSpPr/>
          <p:nvPr/>
        </p:nvSpPr>
        <p:spPr>
          <a:xfrm rot="5400000">
            <a:off x="5468635" y="2123685"/>
            <a:ext cx="1012953" cy="1001081"/>
          </a:xfrm>
          <a:custGeom>
            <a:avLst/>
            <a:gdLst/>
            <a:ahLst/>
            <a:cxnLst/>
            <a:rect l="l" t="t" r="r" b="b"/>
            <a:pathLst>
              <a:path w="7266" h="7205" extrusionOk="0">
                <a:moveTo>
                  <a:pt x="1" y="1"/>
                </a:moveTo>
                <a:lnTo>
                  <a:pt x="7265" y="7205"/>
                </a:lnTo>
                <a:lnTo>
                  <a:pt x="7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8" name="Google Shape;778;p33"/>
          <p:cNvSpPr/>
          <p:nvPr/>
        </p:nvSpPr>
        <p:spPr>
          <a:xfrm rot="5400000">
            <a:off x="2707449" y="2870333"/>
            <a:ext cx="3025755" cy="1520587"/>
          </a:xfrm>
          <a:custGeom>
            <a:avLst/>
            <a:gdLst/>
            <a:ahLst/>
            <a:cxnLst/>
            <a:rect l="l" t="t" r="r" b="b"/>
            <a:pathLst>
              <a:path w="21704" h="10944" extrusionOk="0">
                <a:moveTo>
                  <a:pt x="10883" y="1"/>
                </a:moveTo>
                <a:cubicBezTo>
                  <a:pt x="4895" y="1"/>
                  <a:pt x="1" y="4864"/>
                  <a:pt x="1" y="10852"/>
                </a:cubicBezTo>
                <a:lnTo>
                  <a:pt x="1" y="10943"/>
                </a:lnTo>
                <a:lnTo>
                  <a:pt x="21703" y="10943"/>
                </a:lnTo>
                <a:lnTo>
                  <a:pt x="21703" y="10882"/>
                </a:lnTo>
                <a:lnTo>
                  <a:pt x="21703" y="10822"/>
                </a:lnTo>
                <a:cubicBezTo>
                  <a:pt x="21703" y="4803"/>
                  <a:pt x="16840" y="1"/>
                  <a:pt x="10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9" name="Google Shape;779;p33"/>
          <p:cNvSpPr/>
          <p:nvPr/>
        </p:nvSpPr>
        <p:spPr>
          <a:xfrm rot="5400000">
            <a:off x="434375" y="-17800"/>
            <a:ext cx="3025755" cy="3025755"/>
          </a:xfrm>
          <a:custGeom>
            <a:avLst/>
            <a:gdLst/>
            <a:ahLst/>
            <a:cxnLst/>
            <a:rect l="l" t="t" r="r" b="b"/>
            <a:pathLst>
              <a:path w="21704" h="21704" extrusionOk="0">
                <a:moveTo>
                  <a:pt x="1" y="1"/>
                </a:moveTo>
                <a:lnTo>
                  <a:pt x="1" y="21703"/>
                </a:lnTo>
                <a:lnTo>
                  <a:pt x="21703" y="21703"/>
                </a:lnTo>
                <a:lnTo>
                  <a:pt x="21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0" name="Google Shape;780;p33"/>
          <p:cNvSpPr/>
          <p:nvPr/>
        </p:nvSpPr>
        <p:spPr>
          <a:xfrm rot="5400000">
            <a:off x="-2591178" y="-17730"/>
            <a:ext cx="3025755" cy="3025615"/>
          </a:xfrm>
          <a:custGeom>
            <a:avLst/>
            <a:gdLst/>
            <a:ahLst/>
            <a:cxnLst/>
            <a:rect l="l" t="t" r="r" b="b"/>
            <a:pathLst>
              <a:path w="21704" h="21703" extrusionOk="0">
                <a:moveTo>
                  <a:pt x="1" y="0"/>
                </a:moveTo>
                <a:lnTo>
                  <a:pt x="1" y="21703"/>
                </a:lnTo>
                <a:lnTo>
                  <a:pt x="21703" y="21703"/>
                </a:lnTo>
                <a:lnTo>
                  <a:pt x="21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1" name="Google Shape;781;p33"/>
          <p:cNvSpPr/>
          <p:nvPr/>
        </p:nvSpPr>
        <p:spPr>
          <a:xfrm rot="5400000">
            <a:off x="-324159" y="740730"/>
            <a:ext cx="3025755" cy="1508695"/>
          </a:xfrm>
          <a:custGeom>
            <a:avLst/>
            <a:gdLst/>
            <a:ahLst/>
            <a:cxnLst/>
            <a:rect l="l" t="t" r="r" b="b"/>
            <a:pathLst>
              <a:path w="21704" h="10822" extrusionOk="0">
                <a:moveTo>
                  <a:pt x="10883" y="1"/>
                </a:moveTo>
                <a:lnTo>
                  <a:pt x="5442" y="5381"/>
                </a:lnTo>
                <a:lnTo>
                  <a:pt x="1" y="10821"/>
                </a:lnTo>
                <a:lnTo>
                  <a:pt x="21703" y="10821"/>
                </a:lnTo>
                <a:lnTo>
                  <a:pt x="16263" y="5381"/>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2" name="Google Shape;782;p33"/>
          <p:cNvSpPr/>
          <p:nvPr/>
        </p:nvSpPr>
        <p:spPr>
          <a:xfrm rot="5400000">
            <a:off x="-2591178" y="-17730"/>
            <a:ext cx="3025755" cy="3025615"/>
          </a:xfrm>
          <a:custGeom>
            <a:avLst/>
            <a:gdLst/>
            <a:ahLst/>
            <a:cxnLst/>
            <a:rect l="l" t="t" r="r" b="b"/>
            <a:pathLst>
              <a:path w="21704" h="21703" extrusionOk="0">
                <a:moveTo>
                  <a:pt x="1" y="0"/>
                </a:moveTo>
                <a:lnTo>
                  <a:pt x="1" y="21703"/>
                </a:lnTo>
                <a:lnTo>
                  <a:pt x="578" y="21703"/>
                </a:lnTo>
                <a:cubicBezTo>
                  <a:pt x="12281" y="21399"/>
                  <a:pt x="21703" y="11794"/>
                  <a:pt x="21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3" name="Google Shape;783;p33"/>
          <p:cNvSpPr/>
          <p:nvPr/>
        </p:nvSpPr>
        <p:spPr>
          <a:xfrm rot="5400000">
            <a:off x="-1536054" y="-9296"/>
            <a:ext cx="1970560" cy="1970560"/>
          </a:xfrm>
          <a:custGeom>
            <a:avLst/>
            <a:gdLst/>
            <a:ahLst/>
            <a:cxnLst/>
            <a:rect l="l" t="t" r="r" b="b"/>
            <a:pathLst>
              <a:path w="14135" h="14135" extrusionOk="0">
                <a:moveTo>
                  <a:pt x="1" y="0"/>
                </a:moveTo>
                <a:lnTo>
                  <a:pt x="1" y="14134"/>
                </a:lnTo>
                <a:cubicBezTo>
                  <a:pt x="7782" y="14134"/>
                  <a:pt x="14135" y="7842"/>
                  <a:pt x="1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4" name="Google Shape;784;p33"/>
          <p:cNvSpPr/>
          <p:nvPr/>
        </p:nvSpPr>
        <p:spPr>
          <a:xfrm rot="5400000">
            <a:off x="2566122" y="2113472"/>
            <a:ext cx="889993" cy="898979"/>
          </a:xfrm>
          <a:custGeom>
            <a:avLst/>
            <a:gdLst/>
            <a:ahLst/>
            <a:cxnLst/>
            <a:rect l="l" t="t" r="r" b="b"/>
            <a:pathLst>
              <a:path w="6384" h="6384" extrusionOk="0">
                <a:moveTo>
                  <a:pt x="0" y="1"/>
                </a:moveTo>
                <a:cubicBezTo>
                  <a:pt x="0" y="3527"/>
                  <a:pt x="2857" y="6384"/>
                  <a:pt x="6383" y="6384"/>
                </a:cubicBezTo>
                <a:lnTo>
                  <a:pt x="6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5" name="Google Shape;785;p33"/>
          <p:cNvSpPr/>
          <p:nvPr/>
        </p:nvSpPr>
        <p:spPr>
          <a:xfrm rot="5400000">
            <a:off x="1938679" y="-13548"/>
            <a:ext cx="1517199" cy="1508695"/>
          </a:xfrm>
          <a:custGeom>
            <a:avLst/>
            <a:gdLst/>
            <a:ahLst/>
            <a:cxnLst/>
            <a:rect l="l" t="t" r="r" b="b"/>
            <a:pathLst>
              <a:path w="10883" h="10822" extrusionOk="0">
                <a:moveTo>
                  <a:pt x="1" y="1"/>
                </a:moveTo>
                <a:lnTo>
                  <a:pt x="1" y="10822"/>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65</a:t>
            </a:r>
            <a:endParaRPr lang="vi-VN" b="1">
              <a:solidFill>
                <a:schemeClr val="tx1"/>
              </a:solidFill>
              <a:latin typeface="Lexend Deca" pitchFamily="2" charset="0"/>
            </a:endParaRPr>
          </a:p>
        </p:txBody>
      </p:sp>
    </p:spTree>
    <p:extLst>
      <p:ext uri="{BB962C8B-B14F-4D97-AF65-F5344CB8AC3E}">
        <p14:creationId xmlns:p14="http://schemas.microsoft.com/office/powerpoint/2010/main" val="38973932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 name="Rectangle 6">
            <a:extLst>
              <a:ext uri="{FF2B5EF4-FFF2-40B4-BE49-F238E27FC236}">
                <a16:creationId xmlns:a16="http://schemas.microsoft.com/office/drawing/2014/main" id="{9F9AEC25-C662-35E0-51E7-520601EA962A}"/>
              </a:ext>
            </a:extLst>
          </p:cNvPr>
          <p:cNvSpPr/>
          <p:nvPr/>
        </p:nvSpPr>
        <p:spPr>
          <a:xfrm>
            <a:off x="2275027" y="3460090"/>
            <a:ext cx="2406701" cy="32918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66</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06. SO SÁNH THUẬT TOÁN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THỜI GIAN CHẠY CÁC THUẬT TOÁN</a:t>
            </a:r>
          </a:p>
        </p:txBody>
      </p:sp>
      <p:pic>
        <p:nvPicPr>
          <p:cNvPr id="3074" name="Picture 2">
            <a:extLst>
              <a:ext uri="{FF2B5EF4-FFF2-40B4-BE49-F238E27FC236}">
                <a16:creationId xmlns:a16="http://schemas.microsoft.com/office/drawing/2014/main" id="{4C5C7072-2977-9C4B-EE60-F24EE2490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5" y="1052512"/>
            <a:ext cx="5810250" cy="30384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 name="Google Shape;892;p39">
            <a:extLst>
              <a:ext uri="{FF2B5EF4-FFF2-40B4-BE49-F238E27FC236}">
                <a16:creationId xmlns:a16="http://schemas.microsoft.com/office/drawing/2014/main" id="{846C71EF-4025-4D16-88F8-A741D188288A}"/>
              </a:ext>
            </a:extLst>
          </p:cNvPr>
          <p:cNvSpPr txBox="1">
            <a:spLocks/>
          </p:cNvSpPr>
          <p:nvPr/>
        </p:nvSpPr>
        <p:spPr>
          <a:xfrm>
            <a:off x="6605625" y="4135071"/>
            <a:ext cx="708355"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Cao nhất</a:t>
            </a:r>
          </a:p>
        </p:txBody>
      </p:sp>
      <p:sp>
        <p:nvSpPr>
          <p:cNvPr id="8" name="Google Shape;892;p39">
            <a:extLst>
              <a:ext uri="{FF2B5EF4-FFF2-40B4-BE49-F238E27FC236}">
                <a16:creationId xmlns:a16="http://schemas.microsoft.com/office/drawing/2014/main" id="{6434B71E-C1DA-9B39-A049-37B53AC71980}"/>
              </a:ext>
            </a:extLst>
          </p:cNvPr>
          <p:cNvSpPr txBox="1">
            <a:spLocks/>
          </p:cNvSpPr>
          <p:nvPr/>
        </p:nvSpPr>
        <p:spPr>
          <a:xfrm>
            <a:off x="5748527" y="4135071"/>
            <a:ext cx="708355"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Thấp nhất</a:t>
            </a:r>
          </a:p>
        </p:txBody>
      </p:sp>
      <p:sp>
        <p:nvSpPr>
          <p:cNvPr id="9" name="Google Shape;892;p39">
            <a:extLst>
              <a:ext uri="{FF2B5EF4-FFF2-40B4-BE49-F238E27FC236}">
                <a16:creationId xmlns:a16="http://schemas.microsoft.com/office/drawing/2014/main" id="{527B78B4-F673-72FC-81E9-B87804FE8AA4}"/>
              </a:ext>
            </a:extLst>
          </p:cNvPr>
          <p:cNvSpPr txBox="1">
            <a:spLocks/>
          </p:cNvSpPr>
          <p:nvPr/>
        </p:nvSpPr>
        <p:spPr>
          <a:xfrm>
            <a:off x="3797808" y="4134314"/>
            <a:ext cx="1876348"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Xấp xỉ nhau</a:t>
            </a:r>
          </a:p>
        </p:txBody>
      </p:sp>
    </p:spTree>
    <p:extLst>
      <p:ext uri="{BB962C8B-B14F-4D97-AF65-F5344CB8AC3E}">
        <p14:creationId xmlns:p14="http://schemas.microsoft.com/office/powerpoint/2010/main" val="40143360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 name="Rectangle 6">
            <a:extLst>
              <a:ext uri="{FF2B5EF4-FFF2-40B4-BE49-F238E27FC236}">
                <a16:creationId xmlns:a16="http://schemas.microsoft.com/office/drawing/2014/main" id="{9F9AEC25-C662-35E0-51E7-520601EA962A}"/>
              </a:ext>
            </a:extLst>
          </p:cNvPr>
          <p:cNvSpPr/>
          <p:nvPr/>
        </p:nvSpPr>
        <p:spPr>
          <a:xfrm>
            <a:off x="2275027" y="3460090"/>
            <a:ext cx="2406701" cy="32918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67</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06. SO SÁNH THUẬT TOÁN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THỜI GIAN CHẠY CÁC THUẬT TOÁN</a:t>
            </a:r>
          </a:p>
        </p:txBody>
      </p:sp>
      <p:pic>
        <p:nvPicPr>
          <p:cNvPr id="4098" name="Picture 2">
            <a:extLst>
              <a:ext uri="{FF2B5EF4-FFF2-40B4-BE49-F238E27FC236}">
                <a16:creationId xmlns:a16="http://schemas.microsoft.com/office/drawing/2014/main" id="{3BF0228A-611E-CD6E-654C-C7D7624D9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638" y="1052513"/>
            <a:ext cx="5800725" cy="30384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6778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 name="Rectangle 6">
            <a:extLst>
              <a:ext uri="{FF2B5EF4-FFF2-40B4-BE49-F238E27FC236}">
                <a16:creationId xmlns:a16="http://schemas.microsoft.com/office/drawing/2014/main" id="{9F9AEC25-C662-35E0-51E7-520601EA962A}"/>
              </a:ext>
            </a:extLst>
          </p:cNvPr>
          <p:cNvSpPr/>
          <p:nvPr/>
        </p:nvSpPr>
        <p:spPr>
          <a:xfrm>
            <a:off x="2275027" y="3460090"/>
            <a:ext cx="2406701" cy="32918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68</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06. SO SÁNH THUẬT TOÁN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ĐỘ CHÍNH XÁC CÁC THUẬT TOÁN</a:t>
            </a:r>
          </a:p>
        </p:txBody>
      </p:sp>
      <p:pic>
        <p:nvPicPr>
          <p:cNvPr id="4098" name="Picture 2">
            <a:extLst>
              <a:ext uri="{FF2B5EF4-FFF2-40B4-BE49-F238E27FC236}">
                <a16:creationId xmlns:a16="http://schemas.microsoft.com/office/drawing/2014/main" id="{3BF0228A-611E-CD6E-654C-C7D7624D9FF8}"/>
              </a:ext>
            </a:extLst>
          </p:cNvPr>
          <p:cNvPicPr>
            <a:picLocks noChangeAspect="1" noChangeArrowheads="1"/>
          </p:cNvPicPr>
          <p:nvPr/>
        </p:nvPicPr>
        <p:blipFill>
          <a:blip r:embed="rId3"/>
          <a:srcRect/>
          <a:stretch/>
        </p:blipFill>
        <p:spPr bwMode="auto">
          <a:xfrm>
            <a:off x="1671638" y="1055004"/>
            <a:ext cx="5800725" cy="303349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 name="Google Shape;892;p39">
            <a:extLst>
              <a:ext uri="{FF2B5EF4-FFF2-40B4-BE49-F238E27FC236}">
                <a16:creationId xmlns:a16="http://schemas.microsoft.com/office/drawing/2014/main" id="{53FB8436-5157-E206-7A9E-D0788D73525E}"/>
              </a:ext>
            </a:extLst>
          </p:cNvPr>
          <p:cNvSpPr txBox="1">
            <a:spLocks/>
          </p:cNvSpPr>
          <p:nvPr/>
        </p:nvSpPr>
        <p:spPr>
          <a:xfrm>
            <a:off x="3072384" y="4127213"/>
            <a:ext cx="708355"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Cao nhất</a:t>
            </a:r>
          </a:p>
        </p:txBody>
      </p:sp>
      <p:sp>
        <p:nvSpPr>
          <p:cNvPr id="5" name="Google Shape;892;p39">
            <a:extLst>
              <a:ext uri="{FF2B5EF4-FFF2-40B4-BE49-F238E27FC236}">
                <a16:creationId xmlns:a16="http://schemas.microsoft.com/office/drawing/2014/main" id="{5DF4CF69-A5BD-C5E9-1AE4-4594912801A9}"/>
              </a:ext>
            </a:extLst>
          </p:cNvPr>
          <p:cNvSpPr txBox="1">
            <a:spLocks/>
          </p:cNvSpPr>
          <p:nvPr/>
        </p:nvSpPr>
        <p:spPr>
          <a:xfrm>
            <a:off x="5704637" y="4134314"/>
            <a:ext cx="708355"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Thấp nhất</a:t>
            </a:r>
          </a:p>
        </p:txBody>
      </p:sp>
      <p:sp>
        <p:nvSpPr>
          <p:cNvPr id="6" name="Google Shape;892;p39">
            <a:extLst>
              <a:ext uri="{FF2B5EF4-FFF2-40B4-BE49-F238E27FC236}">
                <a16:creationId xmlns:a16="http://schemas.microsoft.com/office/drawing/2014/main" id="{8D348C34-56B5-9744-647A-7D3C866014E9}"/>
              </a:ext>
            </a:extLst>
          </p:cNvPr>
          <p:cNvSpPr txBox="1">
            <a:spLocks/>
          </p:cNvSpPr>
          <p:nvPr/>
        </p:nvSpPr>
        <p:spPr>
          <a:xfrm>
            <a:off x="1371659" y="4571999"/>
            <a:ext cx="6620138"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solidFill>
                  <a:srgbClr val="FF0000"/>
                </a:solidFill>
                <a:latin typeface="Lexend Deca" pitchFamily="2" charset="0"/>
              </a:rPr>
              <a:t>Chọn Random Forest để làm thuật toán cho phần mềm dự đoán</a:t>
            </a:r>
          </a:p>
        </p:txBody>
      </p:sp>
    </p:spTree>
    <p:extLst>
      <p:ext uri="{BB962C8B-B14F-4D97-AF65-F5344CB8AC3E}">
        <p14:creationId xmlns:p14="http://schemas.microsoft.com/office/powerpoint/2010/main" val="2548873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33"/>
          <p:cNvSpPr/>
          <p:nvPr/>
        </p:nvSpPr>
        <p:spPr>
          <a:xfrm flipH="1">
            <a:off x="1066020" y="3240100"/>
            <a:ext cx="899100" cy="899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68" name="Google Shape;768;p33"/>
          <p:cNvSpPr txBox="1">
            <a:spLocks noGrp="1"/>
          </p:cNvSpPr>
          <p:nvPr>
            <p:ph type="title"/>
          </p:nvPr>
        </p:nvSpPr>
        <p:spPr>
          <a:xfrm flipH="1">
            <a:off x="3460033" y="1"/>
            <a:ext cx="5684015" cy="21262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Lexend Deca" pitchFamily="2" charset="0"/>
              </a:rPr>
              <a:t>XÂY DỰNG PHẦN MỀM DỰ ĐOÁN</a:t>
            </a:r>
            <a:endParaRPr b="1">
              <a:latin typeface="Lexend Deca" pitchFamily="2" charset="0"/>
            </a:endParaRPr>
          </a:p>
        </p:txBody>
      </p:sp>
      <p:sp>
        <p:nvSpPr>
          <p:cNvPr id="770" name="Google Shape;770;p33"/>
          <p:cNvSpPr txBox="1">
            <a:spLocks noGrp="1"/>
          </p:cNvSpPr>
          <p:nvPr>
            <p:ph type="title" idx="2"/>
          </p:nvPr>
        </p:nvSpPr>
        <p:spPr>
          <a:xfrm flipH="1">
            <a:off x="1230950" y="3627900"/>
            <a:ext cx="1598700" cy="100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exend Deca" pitchFamily="2" charset="0"/>
              </a:rPr>
              <a:t>0</a:t>
            </a:r>
            <a:r>
              <a:rPr lang="en-US" b="1">
                <a:latin typeface="Lexend Deca" pitchFamily="2" charset="0"/>
              </a:rPr>
              <a:t>7</a:t>
            </a:r>
            <a:endParaRPr b="1">
              <a:latin typeface="Lexend Deca" pitchFamily="2" charset="0"/>
            </a:endParaRPr>
          </a:p>
        </p:txBody>
      </p:sp>
      <p:sp>
        <p:nvSpPr>
          <p:cNvPr id="771" name="Google Shape;771;p33"/>
          <p:cNvSpPr/>
          <p:nvPr/>
        </p:nvSpPr>
        <p:spPr>
          <a:xfrm rot="5400000">
            <a:off x="6470391" y="2122892"/>
            <a:ext cx="3025755" cy="3015469"/>
          </a:xfrm>
          <a:custGeom>
            <a:avLst/>
            <a:gdLst/>
            <a:ahLst/>
            <a:cxnLst/>
            <a:rect l="l" t="t" r="r" b="b"/>
            <a:pathLst>
              <a:path w="21704" h="21703" extrusionOk="0">
                <a:moveTo>
                  <a:pt x="1" y="0"/>
                </a:moveTo>
                <a:lnTo>
                  <a:pt x="1" y="21703"/>
                </a:lnTo>
                <a:lnTo>
                  <a:pt x="21703" y="21703"/>
                </a:lnTo>
                <a:lnTo>
                  <a:pt x="21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2" name="Google Shape;772;p33"/>
          <p:cNvSpPr/>
          <p:nvPr/>
        </p:nvSpPr>
        <p:spPr>
          <a:xfrm rot="5400000">
            <a:off x="3457124" y="2124976"/>
            <a:ext cx="3025755" cy="3011301"/>
          </a:xfrm>
          <a:custGeom>
            <a:avLst/>
            <a:gdLst/>
            <a:ahLst/>
            <a:cxnLst/>
            <a:rect l="l" t="t" r="r" b="b"/>
            <a:pathLst>
              <a:path w="21704" h="21673" extrusionOk="0">
                <a:moveTo>
                  <a:pt x="1" y="1"/>
                </a:moveTo>
                <a:lnTo>
                  <a:pt x="1" y="21673"/>
                </a:lnTo>
                <a:lnTo>
                  <a:pt x="21703" y="21673"/>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3" name="Google Shape;773;p33"/>
          <p:cNvSpPr/>
          <p:nvPr/>
        </p:nvSpPr>
        <p:spPr>
          <a:xfrm rot="5400000">
            <a:off x="6470391" y="2122892"/>
            <a:ext cx="3025755" cy="3015469"/>
          </a:xfrm>
          <a:custGeom>
            <a:avLst/>
            <a:gdLst/>
            <a:ahLst/>
            <a:cxnLst/>
            <a:rect l="l" t="t" r="r" b="b"/>
            <a:pathLst>
              <a:path w="21704" h="21703" extrusionOk="0">
                <a:moveTo>
                  <a:pt x="1" y="0"/>
                </a:moveTo>
                <a:lnTo>
                  <a:pt x="1" y="21703"/>
                </a:lnTo>
                <a:lnTo>
                  <a:pt x="578" y="21703"/>
                </a:lnTo>
                <a:cubicBezTo>
                  <a:pt x="12281" y="21399"/>
                  <a:pt x="21703" y="11794"/>
                  <a:pt x="21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4" name="Google Shape;774;p33"/>
          <p:cNvSpPr/>
          <p:nvPr/>
        </p:nvSpPr>
        <p:spPr>
          <a:xfrm rot="5400000">
            <a:off x="7523747" y="2129557"/>
            <a:ext cx="1970560" cy="1963952"/>
          </a:xfrm>
          <a:custGeom>
            <a:avLst/>
            <a:gdLst/>
            <a:ahLst/>
            <a:cxnLst/>
            <a:rect l="l" t="t" r="r" b="b"/>
            <a:pathLst>
              <a:path w="14135" h="14135" extrusionOk="0">
                <a:moveTo>
                  <a:pt x="1" y="0"/>
                </a:moveTo>
                <a:lnTo>
                  <a:pt x="1" y="14134"/>
                </a:lnTo>
                <a:cubicBezTo>
                  <a:pt x="7782" y="14134"/>
                  <a:pt x="14135" y="7842"/>
                  <a:pt x="1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5" name="Google Shape;775;p33"/>
          <p:cNvSpPr/>
          <p:nvPr/>
        </p:nvSpPr>
        <p:spPr>
          <a:xfrm rot="5400000">
            <a:off x="5472887" y="4140739"/>
            <a:ext cx="1004449" cy="1001081"/>
          </a:xfrm>
          <a:custGeom>
            <a:avLst/>
            <a:gdLst/>
            <a:ahLst/>
            <a:cxnLst/>
            <a:rect l="l" t="t" r="r" b="b"/>
            <a:pathLst>
              <a:path w="7205" h="7205" extrusionOk="0">
                <a:moveTo>
                  <a:pt x="1" y="1"/>
                </a:moveTo>
                <a:lnTo>
                  <a:pt x="7204" y="7205"/>
                </a:lnTo>
                <a:lnTo>
                  <a:pt x="7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6" name="Google Shape;776;p33"/>
          <p:cNvSpPr/>
          <p:nvPr/>
        </p:nvSpPr>
        <p:spPr>
          <a:xfrm rot="5400000">
            <a:off x="5470796" y="3134338"/>
            <a:ext cx="1008631" cy="1001081"/>
          </a:xfrm>
          <a:custGeom>
            <a:avLst/>
            <a:gdLst/>
            <a:ahLst/>
            <a:cxnLst/>
            <a:rect l="l" t="t" r="r" b="b"/>
            <a:pathLst>
              <a:path w="7235" h="7205" extrusionOk="0">
                <a:moveTo>
                  <a:pt x="0" y="1"/>
                </a:moveTo>
                <a:lnTo>
                  <a:pt x="7235" y="7205"/>
                </a:lnTo>
                <a:lnTo>
                  <a:pt x="72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7" name="Google Shape;777;p33"/>
          <p:cNvSpPr/>
          <p:nvPr/>
        </p:nvSpPr>
        <p:spPr>
          <a:xfrm rot="5400000">
            <a:off x="5468635" y="2123685"/>
            <a:ext cx="1012953" cy="1001081"/>
          </a:xfrm>
          <a:custGeom>
            <a:avLst/>
            <a:gdLst/>
            <a:ahLst/>
            <a:cxnLst/>
            <a:rect l="l" t="t" r="r" b="b"/>
            <a:pathLst>
              <a:path w="7266" h="7205" extrusionOk="0">
                <a:moveTo>
                  <a:pt x="1" y="1"/>
                </a:moveTo>
                <a:lnTo>
                  <a:pt x="7265" y="7205"/>
                </a:lnTo>
                <a:lnTo>
                  <a:pt x="7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8" name="Google Shape;778;p33"/>
          <p:cNvSpPr/>
          <p:nvPr/>
        </p:nvSpPr>
        <p:spPr>
          <a:xfrm rot="5400000">
            <a:off x="2707449" y="2870333"/>
            <a:ext cx="3025755" cy="1520587"/>
          </a:xfrm>
          <a:custGeom>
            <a:avLst/>
            <a:gdLst/>
            <a:ahLst/>
            <a:cxnLst/>
            <a:rect l="l" t="t" r="r" b="b"/>
            <a:pathLst>
              <a:path w="21704" h="10944" extrusionOk="0">
                <a:moveTo>
                  <a:pt x="10883" y="1"/>
                </a:moveTo>
                <a:cubicBezTo>
                  <a:pt x="4895" y="1"/>
                  <a:pt x="1" y="4864"/>
                  <a:pt x="1" y="10852"/>
                </a:cubicBezTo>
                <a:lnTo>
                  <a:pt x="1" y="10943"/>
                </a:lnTo>
                <a:lnTo>
                  <a:pt x="21703" y="10943"/>
                </a:lnTo>
                <a:lnTo>
                  <a:pt x="21703" y="10882"/>
                </a:lnTo>
                <a:lnTo>
                  <a:pt x="21703" y="10822"/>
                </a:lnTo>
                <a:cubicBezTo>
                  <a:pt x="21703" y="4803"/>
                  <a:pt x="16840" y="1"/>
                  <a:pt x="108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79" name="Google Shape;779;p33"/>
          <p:cNvSpPr/>
          <p:nvPr/>
        </p:nvSpPr>
        <p:spPr>
          <a:xfrm rot="5400000">
            <a:off x="434375" y="-17800"/>
            <a:ext cx="3025755" cy="3025755"/>
          </a:xfrm>
          <a:custGeom>
            <a:avLst/>
            <a:gdLst/>
            <a:ahLst/>
            <a:cxnLst/>
            <a:rect l="l" t="t" r="r" b="b"/>
            <a:pathLst>
              <a:path w="21704" h="21704" extrusionOk="0">
                <a:moveTo>
                  <a:pt x="1" y="1"/>
                </a:moveTo>
                <a:lnTo>
                  <a:pt x="1" y="21703"/>
                </a:lnTo>
                <a:lnTo>
                  <a:pt x="21703" y="21703"/>
                </a:lnTo>
                <a:lnTo>
                  <a:pt x="21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0" name="Google Shape;780;p33"/>
          <p:cNvSpPr/>
          <p:nvPr/>
        </p:nvSpPr>
        <p:spPr>
          <a:xfrm rot="5400000">
            <a:off x="-2591178" y="-17730"/>
            <a:ext cx="3025755" cy="3025615"/>
          </a:xfrm>
          <a:custGeom>
            <a:avLst/>
            <a:gdLst/>
            <a:ahLst/>
            <a:cxnLst/>
            <a:rect l="l" t="t" r="r" b="b"/>
            <a:pathLst>
              <a:path w="21704" h="21703" extrusionOk="0">
                <a:moveTo>
                  <a:pt x="1" y="0"/>
                </a:moveTo>
                <a:lnTo>
                  <a:pt x="1" y="21703"/>
                </a:lnTo>
                <a:lnTo>
                  <a:pt x="21703" y="21703"/>
                </a:lnTo>
                <a:lnTo>
                  <a:pt x="21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1" name="Google Shape;781;p33"/>
          <p:cNvSpPr/>
          <p:nvPr/>
        </p:nvSpPr>
        <p:spPr>
          <a:xfrm rot="5400000">
            <a:off x="-324159" y="740730"/>
            <a:ext cx="3025755" cy="1508695"/>
          </a:xfrm>
          <a:custGeom>
            <a:avLst/>
            <a:gdLst/>
            <a:ahLst/>
            <a:cxnLst/>
            <a:rect l="l" t="t" r="r" b="b"/>
            <a:pathLst>
              <a:path w="21704" h="10822" extrusionOk="0">
                <a:moveTo>
                  <a:pt x="10883" y="1"/>
                </a:moveTo>
                <a:lnTo>
                  <a:pt x="5442" y="5381"/>
                </a:lnTo>
                <a:lnTo>
                  <a:pt x="1" y="10821"/>
                </a:lnTo>
                <a:lnTo>
                  <a:pt x="21703" y="10821"/>
                </a:lnTo>
                <a:lnTo>
                  <a:pt x="16263" y="5381"/>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2" name="Google Shape;782;p33"/>
          <p:cNvSpPr/>
          <p:nvPr/>
        </p:nvSpPr>
        <p:spPr>
          <a:xfrm rot="5400000">
            <a:off x="-2591178" y="-17730"/>
            <a:ext cx="3025755" cy="3025615"/>
          </a:xfrm>
          <a:custGeom>
            <a:avLst/>
            <a:gdLst/>
            <a:ahLst/>
            <a:cxnLst/>
            <a:rect l="l" t="t" r="r" b="b"/>
            <a:pathLst>
              <a:path w="21704" h="21703" extrusionOk="0">
                <a:moveTo>
                  <a:pt x="1" y="0"/>
                </a:moveTo>
                <a:lnTo>
                  <a:pt x="1" y="21703"/>
                </a:lnTo>
                <a:lnTo>
                  <a:pt x="578" y="21703"/>
                </a:lnTo>
                <a:cubicBezTo>
                  <a:pt x="12281" y="21399"/>
                  <a:pt x="21703" y="11794"/>
                  <a:pt x="21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3" name="Google Shape;783;p33"/>
          <p:cNvSpPr/>
          <p:nvPr/>
        </p:nvSpPr>
        <p:spPr>
          <a:xfrm rot="5400000">
            <a:off x="-1536054" y="-9296"/>
            <a:ext cx="1970560" cy="1970560"/>
          </a:xfrm>
          <a:custGeom>
            <a:avLst/>
            <a:gdLst/>
            <a:ahLst/>
            <a:cxnLst/>
            <a:rect l="l" t="t" r="r" b="b"/>
            <a:pathLst>
              <a:path w="14135" h="14135" extrusionOk="0">
                <a:moveTo>
                  <a:pt x="1" y="0"/>
                </a:moveTo>
                <a:lnTo>
                  <a:pt x="1" y="14134"/>
                </a:lnTo>
                <a:cubicBezTo>
                  <a:pt x="7782" y="14134"/>
                  <a:pt x="14135" y="7842"/>
                  <a:pt x="14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4" name="Google Shape;784;p33"/>
          <p:cNvSpPr/>
          <p:nvPr/>
        </p:nvSpPr>
        <p:spPr>
          <a:xfrm rot="5400000">
            <a:off x="2566122" y="2113472"/>
            <a:ext cx="889993" cy="898979"/>
          </a:xfrm>
          <a:custGeom>
            <a:avLst/>
            <a:gdLst/>
            <a:ahLst/>
            <a:cxnLst/>
            <a:rect l="l" t="t" r="r" b="b"/>
            <a:pathLst>
              <a:path w="6384" h="6384" extrusionOk="0">
                <a:moveTo>
                  <a:pt x="0" y="1"/>
                </a:moveTo>
                <a:cubicBezTo>
                  <a:pt x="0" y="3527"/>
                  <a:pt x="2857" y="6384"/>
                  <a:pt x="6383" y="6384"/>
                </a:cubicBezTo>
                <a:lnTo>
                  <a:pt x="6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785" name="Google Shape;785;p33"/>
          <p:cNvSpPr/>
          <p:nvPr/>
        </p:nvSpPr>
        <p:spPr>
          <a:xfrm rot="5400000">
            <a:off x="1938679" y="-13548"/>
            <a:ext cx="1517199" cy="1508695"/>
          </a:xfrm>
          <a:custGeom>
            <a:avLst/>
            <a:gdLst/>
            <a:ahLst/>
            <a:cxnLst/>
            <a:rect l="l" t="t" r="r" b="b"/>
            <a:pathLst>
              <a:path w="10883" h="10822" extrusionOk="0">
                <a:moveTo>
                  <a:pt x="1" y="1"/>
                </a:moveTo>
                <a:lnTo>
                  <a:pt x="1" y="10822"/>
                </a:lnTo>
                <a:lnTo>
                  <a:pt x="10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69</a:t>
            </a:r>
            <a:endParaRPr lang="vi-VN" b="1">
              <a:solidFill>
                <a:schemeClr val="tx1"/>
              </a:solidFill>
              <a:latin typeface="Lexend Deca" pitchFamily="2" charset="0"/>
            </a:endParaRPr>
          </a:p>
        </p:txBody>
      </p:sp>
    </p:spTree>
    <p:extLst>
      <p:ext uri="{BB962C8B-B14F-4D97-AF65-F5344CB8AC3E}">
        <p14:creationId xmlns:p14="http://schemas.microsoft.com/office/powerpoint/2010/main" val="1628996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2" name="Google Shape;892;p39"/>
          <p:cNvSpPr txBox="1">
            <a:spLocks noGrp="1"/>
          </p:cNvSpPr>
          <p:nvPr>
            <p:ph type="title" idx="4294967295"/>
          </p:nvPr>
        </p:nvSpPr>
        <p:spPr>
          <a:xfrm>
            <a:off x="0" y="-1588"/>
            <a:ext cx="9144000" cy="57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500" b="1">
                <a:latin typeface="Lexend Deca" pitchFamily="2" charset="0"/>
              </a:rPr>
              <a:t>01. </a:t>
            </a:r>
            <a:r>
              <a:rPr lang="en-US" sz="1500" b="1">
                <a:latin typeface="Lexend Deca" pitchFamily="2" charset="0"/>
              </a:rPr>
              <a:t>TỔNG QUAN DỮ LIỆU</a:t>
            </a:r>
            <a:endParaRPr sz="1500" b="1">
              <a:latin typeface="Lexend Deca" pitchFamily="2" charset="0"/>
            </a:endParaRPr>
          </a:p>
        </p:txBody>
      </p:sp>
      <p:sp>
        <p:nvSpPr>
          <p:cNvPr id="42" name="Rectangle: Rounded Corners 41">
            <a:extLst>
              <a:ext uri="{FF2B5EF4-FFF2-40B4-BE49-F238E27FC236}">
                <a16:creationId xmlns:a16="http://schemas.microsoft.com/office/drawing/2014/main" id="{635FD756-9941-FEF0-C2EC-96DAB2A4F99C}"/>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tx1"/>
                </a:solidFill>
                <a:latin typeface="Lexend Deca" pitchFamily="2" charset="0"/>
              </a:rPr>
              <a:t>0</a:t>
            </a:r>
            <a:r>
              <a:rPr lang="en-US" b="1">
                <a:solidFill>
                  <a:schemeClr val="tx1"/>
                </a:solidFill>
                <a:latin typeface="Lexend Deca" pitchFamily="2" charset="0"/>
              </a:rPr>
              <a:t>7</a:t>
            </a:r>
            <a:endParaRPr lang="vi-VN" b="1">
              <a:solidFill>
                <a:schemeClr val="tx1"/>
              </a:solidFill>
              <a:latin typeface="Lexend Deca" pitchFamily="2" charset="0"/>
            </a:endParaRPr>
          </a:p>
        </p:txBody>
      </p:sp>
      <p:graphicFrame>
        <p:nvGraphicFramePr>
          <p:cNvPr id="7" name="Table 6">
            <a:extLst>
              <a:ext uri="{FF2B5EF4-FFF2-40B4-BE49-F238E27FC236}">
                <a16:creationId xmlns:a16="http://schemas.microsoft.com/office/drawing/2014/main" id="{45AE575D-7FEF-F62D-3005-4EECCF9D1911}"/>
              </a:ext>
            </a:extLst>
          </p:cNvPr>
          <p:cNvGraphicFramePr>
            <a:graphicFrameLocks noGrp="1"/>
          </p:cNvGraphicFramePr>
          <p:nvPr>
            <p:extLst>
              <p:ext uri="{D42A27DB-BD31-4B8C-83A1-F6EECF244321}">
                <p14:modId xmlns:p14="http://schemas.microsoft.com/office/powerpoint/2010/main" val="4117653797"/>
              </p:ext>
            </p:extLst>
          </p:nvPr>
        </p:nvGraphicFramePr>
        <p:xfrm>
          <a:off x="101600" y="723901"/>
          <a:ext cx="8953501" cy="3997378"/>
        </p:xfrm>
        <a:graphic>
          <a:graphicData uri="http://schemas.openxmlformats.org/drawingml/2006/table">
            <a:tbl>
              <a:tblPr firstRow="1" firstCol="1" bandRow="1"/>
              <a:tblGrid>
                <a:gridCol w="721255">
                  <a:extLst>
                    <a:ext uri="{9D8B030D-6E8A-4147-A177-3AD203B41FA5}">
                      <a16:colId xmlns:a16="http://schemas.microsoft.com/office/drawing/2014/main" val="1543194684"/>
                    </a:ext>
                  </a:extLst>
                </a:gridCol>
                <a:gridCol w="2151327">
                  <a:extLst>
                    <a:ext uri="{9D8B030D-6E8A-4147-A177-3AD203B41FA5}">
                      <a16:colId xmlns:a16="http://schemas.microsoft.com/office/drawing/2014/main" val="596115313"/>
                    </a:ext>
                  </a:extLst>
                </a:gridCol>
                <a:gridCol w="2114021">
                  <a:extLst>
                    <a:ext uri="{9D8B030D-6E8A-4147-A177-3AD203B41FA5}">
                      <a16:colId xmlns:a16="http://schemas.microsoft.com/office/drawing/2014/main" val="1524358808"/>
                    </a:ext>
                  </a:extLst>
                </a:gridCol>
                <a:gridCol w="1405202">
                  <a:extLst>
                    <a:ext uri="{9D8B030D-6E8A-4147-A177-3AD203B41FA5}">
                      <a16:colId xmlns:a16="http://schemas.microsoft.com/office/drawing/2014/main" val="2218385890"/>
                    </a:ext>
                  </a:extLst>
                </a:gridCol>
                <a:gridCol w="2561696">
                  <a:extLst>
                    <a:ext uri="{9D8B030D-6E8A-4147-A177-3AD203B41FA5}">
                      <a16:colId xmlns:a16="http://schemas.microsoft.com/office/drawing/2014/main" val="2880233951"/>
                    </a:ext>
                  </a:extLst>
                </a:gridCol>
              </a:tblGrid>
              <a:tr h="465347">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dirty="0">
                          <a:solidFill>
                            <a:schemeClr val="bg1"/>
                          </a:solidFill>
                          <a:effectLst/>
                          <a:latin typeface="Lexend Deca" pitchFamily="2" charset="0"/>
                        </a:rPr>
                        <a:t>STT</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Thuộc tính</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Ý nghĩa</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Loại</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Giá trị</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904896880"/>
                  </a:ext>
                </a:extLst>
              </a:tr>
              <a:tr h="414872">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dirty="0">
                          <a:solidFill>
                            <a:schemeClr val="bg1"/>
                          </a:solidFill>
                          <a:effectLst/>
                          <a:latin typeface="Lexend Deca" pitchFamily="2" charset="0"/>
                        </a:rPr>
                        <a:t>1</a:t>
                      </a:r>
                      <a:endParaRPr lang="en-US" sz="1200" b="1"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Age</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Tuổi của nhân viên</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Ordinal </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Từ 18 - 60</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2547711746"/>
                  </a:ext>
                </a:extLst>
              </a:tr>
              <a:tr h="294930">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2</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Attrition</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Sự hao hụt</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Nominal</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Yes - No</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352963635"/>
                  </a:ext>
                </a:extLst>
              </a:tr>
              <a:tr h="576411">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3</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Business Travel</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Mật độ công tác</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Nominal</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100">
                          <a:solidFill>
                            <a:schemeClr val="bg1"/>
                          </a:solidFill>
                          <a:effectLst/>
                          <a:latin typeface="Lexend Deca" pitchFamily="2" charset="0"/>
                        </a:rPr>
                        <a:t> </a:t>
                      </a:r>
                      <a:r>
                        <a:rPr lang="en-US" sz="1100" b="0" i="0" u="none" strike="noStrike" cap="none">
                          <a:solidFill>
                            <a:schemeClr val="bg1"/>
                          </a:solidFill>
                          <a:effectLst/>
                          <a:latin typeface="Lexend Deca" pitchFamily="2" charset="0"/>
                          <a:ea typeface="+mn-ea"/>
                          <a:cs typeface="+mn-cs"/>
                          <a:sym typeface="Arial"/>
                        </a:rPr>
                        <a:t>Travel Rarely, Travel Frequently, Non Travel</a:t>
                      </a:r>
                      <a:endParaRPr lang="en-US" sz="11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480076788"/>
                  </a:ext>
                </a:extLst>
              </a:tr>
              <a:tr h="294930">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4</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Daily Rate</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Tiền công mỗi ngày</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Ordinal</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102 – 1499$</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2969194357"/>
                  </a:ext>
                </a:extLst>
              </a:tr>
              <a:tr h="480809">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5</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Department</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Phòng ban</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Nominal</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algn="ctr">
                        <a:lnSpc>
                          <a:spcPct val="107000"/>
                        </a:lnSpc>
                        <a:spcBef>
                          <a:spcPts val="0"/>
                        </a:spcBef>
                        <a:spcAft>
                          <a:spcPts val="0"/>
                        </a:spcAft>
                      </a:pPr>
                      <a:r>
                        <a:rPr lang="en-US" sz="1100" b="0">
                          <a:solidFill>
                            <a:schemeClr val="bg1"/>
                          </a:solidFill>
                          <a:effectLst/>
                          <a:latin typeface="Lexend Deca" pitchFamily="2" charset="0"/>
                          <a:ea typeface="Calibri" panose="020F0502020204030204" pitchFamily="34" charset="0"/>
                          <a:cs typeface="Arial" panose="020B0604020202020204" pitchFamily="34" charset="0"/>
                        </a:rPr>
                        <a:t>Research &amp; Development, Sales, Human Resources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3745898069"/>
                  </a:ext>
                </a:extLst>
              </a:tr>
              <a:tr h="414872">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6</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Distance From Home</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Khoảng cách đi làm</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Ordinal</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1 – 29km</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3419617130"/>
                  </a:ext>
                </a:extLst>
              </a:tr>
              <a:tr h="294930">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7</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Education</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Trình độ học vấn </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Nominal</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1 – 5</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3510604576"/>
                  </a:ext>
                </a:extLst>
              </a:tr>
              <a:tr h="465347">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dirty="0">
                          <a:solidFill>
                            <a:schemeClr val="bg1"/>
                          </a:solidFill>
                          <a:effectLst/>
                          <a:latin typeface="Lexend Deca" pitchFamily="2" charset="0"/>
                        </a:rPr>
                        <a:t>8</a:t>
                      </a:r>
                      <a:endParaRPr lang="en-US" sz="1200" b="1"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Education Field</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Chuyên môn</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Nominal</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p>
                      <a:pPr marL="0" marR="0" algn="ctr">
                        <a:lnSpc>
                          <a:spcPct val="107000"/>
                        </a:lnSpc>
                        <a:spcBef>
                          <a:spcPts val="0"/>
                        </a:spcBef>
                        <a:spcAft>
                          <a:spcPts val="0"/>
                        </a:spcAft>
                      </a:pPr>
                      <a:r>
                        <a:rPr lang="en-US" sz="1100" b="0">
                          <a:solidFill>
                            <a:schemeClr val="bg1"/>
                          </a:solidFill>
                          <a:effectLst/>
                          <a:latin typeface="Lexend Deca" pitchFamily="2" charset="0"/>
                          <a:ea typeface="Calibri" panose="020F0502020204030204" pitchFamily="34" charset="0"/>
                          <a:cs typeface="Arial" panose="020B0604020202020204" pitchFamily="34" charset="0"/>
                        </a:rPr>
                        <a:t>Life Science, Medical,Marketing, Techical Degree, Other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2162849149"/>
                  </a:ext>
                </a:extLst>
              </a:tr>
              <a:tr h="294930">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marR="0" algn="ctr" rtl="0">
                        <a:lnSpc>
                          <a:spcPct val="150000"/>
                        </a:lnSpc>
                        <a:spcBef>
                          <a:spcPts val="0"/>
                        </a:spcBef>
                        <a:spcAft>
                          <a:spcPts val="800"/>
                        </a:spcAft>
                        <a:buClr>
                          <a:srgbClr val="000000"/>
                        </a:buClr>
                        <a:buFont typeface="Arial"/>
                      </a:pPr>
                      <a:r>
                        <a:rPr lang="en-US" sz="1200" b="1" u="none" strike="noStrike" cap="none" dirty="0">
                          <a:solidFill>
                            <a:schemeClr val="bg1"/>
                          </a:solidFill>
                          <a:effectLst/>
                          <a:latin typeface="Lexend Deca" pitchFamily="2" charset="0"/>
                          <a:sym typeface="Arial"/>
                        </a:rPr>
                        <a:t>9</a:t>
                      </a:r>
                      <a:endParaRPr lang="en-US" sz="1200" b="1" i="0" u="none" strike="noStrike" cap="none" dirty="0">
                        <a:solidFill>
                          <a:schemeClr val="bg1"/>
                        </a:solidFill>
                        <a:effectLst/>
                        <a:latin typeface="Lexend Deca" pitchFamily="2" charset="0"/>
                        <a:ea typeface="+mn-ea"/>
                        <a:cs typeface="+mn-cs"/>
                        <a:sym typeface="Arial"/>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marR="0" algn="ctr" rtl="0">
                        <a:lnSpc>
                          <a:spcPct val="150000"/>
                        </a:lnSpc>
                        <a:spcBef>
                          <a:spcPts val="0"/>
                        </a:spcBef>
                        <a:spcAft>
                          <a:spcPts val="800"/>
                        </a:spcAft>
                        <a:buClr>
                          <a:srgbClr val="000000"/>
                        </a:buClr>
                        <a:buFont typeface="Arial"/>
                      </a:pPr>
                      <a:r>
                        <a:rPr lang="en-US" sz="1200" b="0" u="none" strike="noStrike" cap="none">
                          <a:solidFill>
                            <a:schemeClr val="bg1"/>
                          </a:solidFill>
                          <a:effectLst/>
                          <a:latin typeface="Lexend Deca" pitchFamily="2" charset="0"/>
                          <a:sym typeface="Arial"/>
                        </a:rPr>
                        <a:t>Employee Count</a:t>
                      </a:r>
                      <a:endParaRPr lang="en-US" sz="1200" b="0" i="0" u="none" strike="noStrike" cap="none" dirty="0">
                        <a:solidFill>
                          <a:schemeClr val="bg1"/>
                        </a:solidFill>
                        <a:effectLst/>
                        <a:latin typeface="Lexend Deca" pitchFamily="2" charset="0"/>
                        <a:ea typeface="+mn-ea"/>
                        <a:cs typeface="+mn-cs"/>
                        <a:sym typeface="Arial"/>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marR="0" algn="ctr" rtl="0">
                        <a:lnSpc>
                          <a:spcPct val="150000"/>
                        </a:lnSpc>
                        <a:spcBef>
                          <a:spcPts val="0"/>
                        </a:spcBef>
                        <a:spcAft>
                          <a:spcPts val="800"/>
                        </a:spcAft>
                        <a:buClr>
                          <a:srgbClr val="000000"/>
                        </a:buClr>
                        <a:buFont typeface="Arial"/>
                      </a:pPr>
                      <a:r>
                        <a:rPr lang="en-US" sz="1200" b="0" u="none" strike="noStrike" cap="none">
                          <a:solidFill>
                            <a:schemeClr val="bg1"/>
                          </a:solidFill>
                          <a:effectLst/>
                          <a:latin typeface="Lexend Deca" pitchFamily="2" charset="0"/>
                          <a:sym typeface="Arial"/>
                        </a:rPr>
                        <a:t>Số lượng nhân viên</a:t>
                      </a:r>
                      <a:endParaRPr lang="en-US" sz="1200" b="0" i="0" u="none" strike="noStrike" cap="none" dirty="0">
                        <a:solidFill>
                          <a:schemeClr val="bg1"/>
                        </a:solidFill>
                        <a:effectLst/>
                        <a:latin typeface="Lexend Deca" pitchFamily="2" charset="0"/>
                        <a:ea typeface="+mn-ea"/>
                        <a:cs typeface="+mn-cs"/>
                        <a:sym typeface="Arial"/>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marR="0" algn="ctr" rtl="0">
                        <a:lnSpc>
                          <a:spcPct val="150000"/>
                        </a:lnSpc>
                        <a:spcBef>
                          <a:spcPts val="0"/>
                        </a:spcBef>
                        <a:spcAft>
                          <a:spcPts val="800"/>
                        </a:spcAft>
                        <a:buClr>
                          <a:srgbClr val="000000"/>
                        </a:buClr>
                        <a:buFont typeface="Arial"/>
                      </a:pPr>
                      <a:r>
                        <a:rPr lang="en-US" sz="1200" b="0" i="0" u="none" strike="noStrike" cap="none">
                          <a:solidFill>
                            <a:schemeClr val="bg1"/>
                          </a:solidFill>
                          <a:effectLst/>
                          <a:latin typeface="Lexend Deca" pitchFamily="2" charset="0"/>
                          <a:ea typeface="+mn-ea"/>
                          <a:cs typeface="+mn-cs"/>
                          <a:sym typeface="Arial"/>
                        </a:rPr>
                        <a:t>Ordinal</a:t>
                      </a:r>
                      <a:endParaRPr lang="en-US" sz="1200" b="0" i="0" u="none" strike="noStrike" cap="none" dirty="0">
                        <a:solidFill>
                          <a:schemeClr val="bg1"/>
                        </a:solidFill>
                        <a:effectLst/>
                        <a:latin typeface="Lexend Deca" pitchFamily="2" charset="0"/>
                        <a:ea typeface="+mn-ea"/>
                        <a:cs typeface="+mn-cs"/>
                        <a:sym typeface="Arial"/>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marR="0" algn="ctr" rtl="0">
                        <a:lnSpc>
                          <a:spcPct val="150000"/>
                        </a:lnSpc>
                        <a:spcBef>
                          <a:spcPts val="0"/>
                        </a:spcBef>
                        <a:spcAft>
                          <a:spcPts val="800"/>
                        </a:spcAft>
                        <a:buClr>
                          <a:srgbClr val="000000"/>
                        </a:buClr>
                        <a:buFont typeface="Arial"/>
                      </a:pPr>
                      <a:r>
                        <a:rPr lang="en-US" sz="1200" b="0" u="none" strike="noStrike" cap="none">
                          <a:solidFill>
                            <a:schemeClr val="bg1"/>
                          </a:solidFill>
                          <a:effectLst/>
                          <a:latin typeface="Lexend Deca" pitchFamily="2" charset="0"/>
                          <a:sym typeface="Arial"/>
                        </a:rPr>
                        <a:t>1</a:t>
                      </a:r>
                      <a:endParaRPr lang="en-US" sz="1200" b="0" i="0" u="none" strike="noStrike" cap="none" dirty="0">
                        <a:solidFill>
                          <a:schemeClr val="bg1"/>
                        </a:solidFill>
                        <a:effectLst/>
                        <a:latin typeface="Lexend Deca" pitchFamily="2" charset="0"/>
                        <a:ea typeface="+mn-ea"/>
                        <a:cs typeface="+mn-cs"/>
                        <a:sym typeface="Arial"/>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233646116"/>
                  </a:ext>
                </a:extLst>
              </a:tr>
            </a:tbl>
          </a:graphicData>
        </a:graphic>
      </p:graphicFrame>
    </p:spTree>
    <p:extLst>
      <p:ext uri="{BB962C8B-B14F-4D97-AF65-F5344CB8AC3E}">
        <p14:creationId xmlns:p14="http://schemas.microsoft.com/office/powerpoint/2010/main" val="30629270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 name="Rectangle 6">
            <a:extLst>
              <a:ext uri="{FF2B5EF4-FFF2-40B4-BE49-F238E27FC236}">
                <a16:creationId xmlns:a16="http://schemas.microsoft.com/office/drawing/2014/main" id="{9F9AEC25-C662-35E0-51E7-520601EA962A}"/>
              </a:ext>
            </a:extLst>
          </p:cNvPr>
          <p:cNvSpPr/>
          <p:nvPr/>
        </p:nvSpPr>
        <p:spPr>
          <a:xfrm>
            <a:off x="2275027" y="3460090"/>
            <a:ext cx="2406701" cy="32918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70</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07. XÂY DỰNG PHẦN MỀM DỰ ĐOÁN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TÌM THUỘC TÍNH CÓ ĐỘ TIN CẬY CAO ĐỂ LÀM THUỘC TÍNH DỰ ĐOÁN</a:t>
            </a:r>
          </a:p>
        </p:txBody>
      </p:sp>
      <p:pic>
        <p:nvPicPr>
          <p:cNvPr id="9" name="Picture 8">
            <a:extLst>
              <a:ext uri="{FF2B5EF4-FFF2-40B4-BE49-F238E27FC236}">
                <a16:creationId xmlns:a16="http://schemas.microsoft.com/office/drawing/2014/main" id="{8BA8A193-535C-2805-843F-04FE289234FF}"/>
              </a:ext>
            </a:extLst>
          </p:cNvPr>
          <p:cNvPicPr>
            <a:picLocks noChangeAspect="1"/>
          </p:cNvPicPr>
          <p:nvPr/>
        </p:nvPicPr>
        <p:blipFill>
          <a:blip r:embed="rId3"/>
          <a:stretch>
            <a:fillRect/>
          </a:stretch>
        </p:blipFill>
        <p:spPr>
          <a:xfrm>
            <a:off x="559406" y="1005912"/>
            <a:ext cx="4704086" cy="3699903"/>
          </a:xfrm>
          <a:prstGeom prst="rect">
            <a:avLst/>
          </a:prstGeom>
          <a:ln>
            <a:solidFill>
              <a:schemeClr val="bg1"/>
            </a:solidFill>
          </a:ln>
        </p:spPr>
      </p:pic>
      <p:sp>
        <p:nvSpPr>
          <p:cNvPr id="11" name="TextBox 10">
            <a:extLst>
              <a:ext uri="{FF2B5EF4-FFF2-40B4-BE49-F238E27FC236}">
                <a16:creationId xmlns:a16="http://schemas.microsoft.com/office/drawing/2014/main" id="{682E6E3D-6748-421E-AAB9-2CDFE9CB90BD}"/>
              </a:ext>
            </a:extLst>
          </p:cNvPr>
          <p:cNvSpPr txBox="1"/>
          <p:nvPr/>
        </p:nvSpPr>
        <p:spPr>
          <a:xfrm>
            <a:off x="5462728" y="1004324"/>
            <a:ext cx="3482035" cy="2314544"/>
          </a:xfrm>
          <a:prstGeom prst="rect">
            <a:avLst/>
          </a:prstGeom>
          <a:noFill/>
        </p:spPr>
        <p:txBody>
          <a:bodyPr wrap="square" rtlCol="0">
            <a:spAutoFit/>
          </a:bodyPr>
          <a:lstStyle/>
          <a:p>
            <a:pPr>
              <a:lnSpc>
                <a:spcPct val="150000"/>
              </a:lnSpc>
            </a:pPr>
            <a:r>
              <a:rPr lang="it-IT" sz="1400" b="1">
                <a:solidFill>
                  <a:schemeClr val="bg1"/>
                </a:solidFill>
                <a:latin typeface="Lexend Deca" pitchFamily="2" charset="0"/>
              </a:rPr>
              <a:t>Chọn 5 thuộc tính cao nhất : </a:t>
            </a:r>
          </a:p>
          <a:p>
            <a:pPr marL="285750" indent="-285750">
              <a:lnSpc>
                <a:spcPct val="150000"/>
              </a:lnSpc>
              <a:buFont typeface="Arial" panose="020B0604020202020204" pitchFamily="34" charset="0"/>
              <a:buChar char="•"/>
            </a:pPr>
            <a:r>
              <a:rPr lang="it-IT" sz="1400" b="1">
                <a:solidFill>
                  <a:schemeClr val="bg1"/>
                </a:solidFill>
                <a:latin typeface="Lexend Deca" pitchFamily="2" charset="0"/>
              </a:rPr>
              <a:t>StockOptionLevel</a:t>
            </a:r>
          </a:p>
          <a:p>
            <a:pPr marL="285750" indent="-285750">
              <a:lnSpc>
                <a:spcPct val="150000"/>
              </a:lnSpc>
              <a:buFont typeface="Arial" panose="020B0604020202020204" pitchFamily="34" charset="0"/>
              <a:buChar char="•"/>
            </a:pPr>
            <a:r>
              <a:rPr lang="it-IT" sz="1400" b="1">
                <a:solidFill>
                  <a:schemeClr val="bg1"/>
                </a:solidFill>
                <a:latin typeface="Lexend Deca" pitchFamily="2" charset="0"/>
              </a:rPr>
              <a:t>MonthlyIncome</a:t>
            </a:r>
          </a:p>
          <a:p>
            <a:pPr marL="285750" indent="-285750">
              <a:lnSpc>
                <a:spcPct val="150000"/>
              </a:lnSpc>
              <a:buFont typeface="Arial" panose="020B0604020202020204" pitchFamily="34" charset="0"/>
              <a:buChar char="•"/>
            </a:pPr>
            <a:r>
              <a:rPr lang="it-IT" sz="1400" b="1">
                <a:solidFill>
                  <a:schemeClr val="bg1"/>
                </a:solidFill>
                <a:latin typeface="Lexend Deca" pitchFamily="2" charset="0"/>
              </a:rPr>
              <a:t>JobInvolvement</a:t>
            </a:r>
          </a:p>
          <a:p>
            <a:pPr marL="285750" indent="-285750">
              <a:lnSpc>
                <a:spcPct val="150000"/>
              </a:lnSpc>
              <a:buFont typeface="Arial" panose="020B0604020202020204" pitchFamily="34" charset="0"/>
              <a:buChar char="•"/>
            </a:pPr>
            <a:r>
              <a:rPr lang="it-IT" sz="1400" b="1">
                <a:solidFill>
                  <a:schemeClr val="bg1"/>
                </a:solidFill>
                <a:latin typeface="Lexend Deca" pitchFamily="2" charset="0"/>
              </a:rPr>
              <a:t>MonthlyRate</a:t>
            </a:r>
          </a:p>
          <a:p>
            <a:pPr marL="285750" indent="-285750">
              <a:lnSpc>
                <a:spcPct val="150000"/>
              </a:lnSpc>
              <a:buFont typeface="Arial" panose="020B0604020202020204" pitchFamily="34" charset="0"/>
              <a:buChar char="•"/>
            </a:pPr>
            <a:r>
              <a:rPr lang="it-IT" sz="1400" b="1">
                <a:solidFill>
                  <a:schemeClr val="bg1"/>
                </a:solidFill>
                <a:latin typeface="Lexend Deca" pitchFamily="2" charset="0"/>
              </a:rPr>
              <a:t>DailyRate</a:t>
            </a:r>
          </a:p>
          <a:p>
            <a:pPr>
              <a:lnSpc>
                <a:spcPct val="150000"/>
              </a:lnSpc>
            </a:pPr>
            <a:endParaRPr lang="en-US">
              <a:solidFill>
                <a:schemeClr val="bg1"/>
              </a:solidFill>
            </a:endParaRPr>
          </a:p>
        </p:txBody>
      </p:sp>
    </p:spTree>
    <p:extLst>
      <p:ext uri="{BB962C8B-B14F-4D97-AF65-F5344CB8AC3E}">
        <p14:creationId xmlns:p14="http://schemas.microsoft.com/office/powerpoint/2010/main" val="36082162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 name="Rectangle 6">
            <a:extLst>
              <a:ext uri="{FF2B5EF4-FFF2-40B4-BE49-F238E27FC236}">
                <a16:creationId xmlns:a16="http://schemas.microsoft.com/office/drawing/2014/main" id="{9F9AEC25-C662-35E0-51E7-520601EA962A}"/>
              </a:ext>
            </a:extLst>
          </p:cNvPr>
          <p:cNvSpPr/>
          <p:nvPr/>
        </p:nvSpPr>
        <p:spPr>
          <a:xfrm>
            <a:off x="2275027" y="3460090"/>
            <a:ext cx="2406701" cy="32918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56E90F46-AFEE-C509-B6E2-F2A7C0F1B760}"/>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71</a:t>
            </a:r>
            <a:endParaRPr lang="vi-VN" b="1">
              <a:solidFill>
                <a:schemeClr val="tx1"/>
              </a:solidFill>
              <a:latin typeface="Lexend Deca" pitchFamily="2" charset="0"/>
            </a:endParaRPr>
          </a:p>
        </p:txBody>
      </p:sp>
      <p:sp>
        <p:nvSpPr>
          <p:cNvPr id="2" name="Google Shape;892;p39">
            <a:extLst>
              <a:ext uri="{FF2B5EF4-FFF2-40B4-BE49-F238E27FC236}">
                <a16:creationId xmlns:a16="http://schemas.microsoft.com/office/drawing/2014/main" id="{9EE43AFE-BF61-C058-8D07-B88413A9D36B}"/>
              </a:ext>
            </a:extLst>
          </p:cNvPr>
          <p:cNvSpPr txBox="1">
            <a:spLocks/>
          </p:cNvSpPr>
          <p:nvPr/>
        </p:nvSpPr>
        <p:spPr>
          <a:xfrm>
            <a:off x="0" y="-1588"/>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r>
              <a:rPr lang="it-IT" sz="1500" b="1">
                <a:latin typeface="Lexend Deca" pitchFamily="2" charset="0"/>
              </a:rPr>
              <a:t>07. XÂY DỰNG PHẦN MỀM DỰ ĐOÁN</a:t>
            </a:r>
          </a:p>
        </p:txBody>
      </p:sp>
      <p:sp>
        <p:nvSpPr>
          <p:cNvPr id="3" name="Google Shape;892;p39">
            <a:extLst>
              <a:ext uri="{FF2B5EF4-FFF2-40B4-BE49-F238E27FC236}">
                <a16:creationId xmlns:a16="http://schemas.microsoft.com/office/drawing/2014/main" id="{455C7CCD-4CC4-2BD0-6293-69D052BE1321}"/>
              </a:ext>
            </a:extLst>
          </p:cNvPr>
          <p:cNvSpPr txBox="1">
            <a:spLocks/>
          </p:cNvSpPr>
          <p:nvPr/>
        </p:nvSpPr>
        <p:spPr>
          <a:xfrm>
            <a:off x="0" y="432823"/>
            <a:ext cx="9144000" cy="5715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1pPr>
            <a:lvl2pPr marR="0" lvl="1"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2pPr>
            <a:lvl3pPr marR="0" lvl="2"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3pPr>
            <a:lvl4pPr marR="0" lvl="3"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4pPr>
            <a:lvl5pPr marR="0" lvl="4"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5pPr>
            <a:lvl6pPr marR="0" lvl="5"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6pPr>
            <a:lvl7pPr marR="0" lvl="6"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7pPr>
            <a:lvl8pPr marR="0" lvl="7"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8pPr>
            <a:lvl9pPr marR="0" lvl="8" algn="l" rtl="0">
              <a:lnSpc>
                <a:spcPct val="100000"/>
              </a:lnSpc>
              <a:spcBef>
                <a:spcPts val="0"/>
              </a:spcBef>
              <a:spcAft>
                <a:spcPts val="0"/>
              </a:spcAft>
              <a:buClr>
                <a:schemeClr val="lt1"/>
              </a:buClr>
              <a:buSzPts val="3000"/>
              <a:buFont typeface="Anton"/>
              <a:buNone/>
              <a:defRPr sz="3000" b="0" i="0" u="none" strike="noStrike" cap="none">
                <a:solidFill>
                  <a:schemeClr val="lt1"/>
                </a:solidFill>
                <a:latin typeface="Anton"/>
                <a:ea typeface="Anton"/>
                <a:cs typeface="Anton"/>
                <a:sym typeface="Anton"/>
              </a:defRPr>
            </a:lvl9pPr>
          </a:lstStyle>
          <a:p>
            <a:pPr algn="ctr">
              <a:lnSpc>
                <a:spcPct val="150000"/>
              </a:lnSpc>
            </a:pPr>
            <a:r>
              <a:rPr lang="it-IT" sz="1500" b="1">
                <a:solidFill>
                  <a:srgbClr val="FF0000"/>
                </a:solidFill>
                <a:latin typeface="Lexend Deca" pitchFamily="2" charset="0"/>
              </a:rPr>
              <a:t>TÌM THUỘC TÍNH CÓ ĐỘ TIN CẬY CAO ĐỂ LÀM THUỘC TÍNH DỰ ĐOÁN</a:t>
            </a:r>
          </a:p>
        </p:txBody>
      </p:sp>
      <p:pic>
        <p:nvPicPr>
          <p:cNvPr id="9" name="Picture 8">
            <a:extLst>
              <a:ext uri="{FF2B5EF4-FFF2-40B4-BE49-F238E27FC236}">
                <a16:creationId xmlns:a16="http://schemas.microsoft.com/office/drawing/2014/main" id="{8BA8A193-535C-2805-843F-04FE289234FF}"/>
              </a:ext>
            </a:extLst>
          </p:cNvPr>
          <p:cNvPicPr>
            <a:picLocks noChangeAspect="1"/>
          </p:cNvPicPr>
          <p:nvPr/>
        </p:nvPicPr>
        <p:blipFill>
          <a:blip r:embed="rId3"/>
          <a:srcRect/>
          <a:stretch/>
        </p:blipFill>
        <p:spPr>
          <a:xfrm>
            <a:off x="2219957" y="1165553"/>
            <a:ext cx="4704086" cy="2312357"/>
          </a:xfrm>
          <a:prstGeom prst="rect">
            <a:avLst/>
          </a:prstGeom>
          <a:ln>
            <a:solidFill>
              <a:schemeClr val="bg1"/>
            </a:solidFill>
          </a:ln>
        </p:spPr>
      </p:pic>
      <p:sp>
        <p:nvSpPr>
          <p:cNvPr id="11" name="TextBox 10">
            <a:extLst>
              <a:ext uri="{FF2B5EF4-FFF2-40B4-BE49-F238E27FC236}">
                <a16:creationId xmlns:a16="http://schemas.microsoft.com/office/drawing/2014/main" id="{682E6E3D-6748-421E-AAB9-2CDFE9CB90BD}"/>
              </a:ext>
            </a:extLst>
          </p:cNvPr>
          <p:cNvSpPr txBox="1"/>
          <p:nvPr/>
        </p:nvSpPr>
        <p:spPr>
          <a:xfrm>
            <a:off x="2977718" y="3743861"/>
            <a:ext cx="3188564" cy="377347"/>
          </a:xfrm>
          <a:prstGeom prst="rect">
            <a:avLst/>
          </a:prstGeom>
          <a:noFill/>
        </p:spPr>
        <p:txBody>
          <a:bodyPr wrap="square" rtlCol="0">
            <a:spAutoFit/>
          </a:bodyPr>
          <a:lstStyle/>
          <a:p>
            <a:pPr>
              <a:lnSpc>
                <a:spcPct val="150000"/>
              </a:lnSpc>
            </a:pPr>
            <a:r>
              <a:rPr lang="it-IT" b="1">
                <a:solidFill>
                  <a:schemeClr val="bg1"/>
                </a:solidFill>
                <a:latin typeface="Lexend Deca" pitchFamily="2" charset="0"/>
              </a:rPr>
              <a:t>CHỌN DÒNG 0 VÀ 3 ĐỂ THỬ APP</a:t>
            </a:r>
            <a:endParaRPr lang="en-US">
              <a:solidFill>
                <a:schemeClr val="bg1"/>
              </a:solidFill>
            </a:endParaRPr>
          </a:p>
        </p:txBody>
      </p:sp>
    </p:spTree>
    <p:extLst>
      <p:ext uri="{BB962C8B-B14F-4D97-AF65-F5344CB8AC3E}">
        <p14:creationId xmlns:p14="http://schemas.microsoft.com/office/powerpoint/2010/main" val="38819927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9" name="Google Shape;1395;p57">
            <a:extLst>
              <a:ext uri="{FF2B5EF4-FFF2-40B4-BE49-F238E27FC236}">
                <a16:creationId xmlns:a16="http://schemas.microsoft.com/office/drawing/2014/main" id="{C0484FE4-1069-37E8-BC67-A77196015671}"/>
              </a:ext>
            </a:extLst>
          </p:cNvPr>
          <p:cNvSpPr txBox="1">
            <a:spLocks/>
          </p:cNvSpPr>
          <p:nvPr/>
        </p:nvSpPr>
        <p:spPr>
          <a:xfrm>
            <a:off x="1367400" y="772256"/>
            <a:ext cx="6409200" cy="23834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Anton"/>
              <a:buNone/>
              <a:defRPr sz="4500" b="0" i="0" u="none" strike="noStrike" cap="none">
                <a:solidFill>
                  <a:schemeClr val="lt1"/>
                </a:solidFill>
                <a:latin typeface="Anton"/>
                <a:ea typeface="Anton"/>
                <a:cs typeface="Anton"/>
                <a:sym typeface="Anton"/>
              </a:defRPr>
            </a:lvl1pPr>
            <a:lvl2pPr marR="0" lvl="1"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2pPr>
            <a:lvl3pPr marR="0" lvl="2"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3pPr>
            <a:lvl4pPr marR="0" lvl="3"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4pPr>
            <a:lvl5pPr marR="0" lvl="4"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5pPr>
            <a:lvl6pPr marR="0" lvl="5"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6pPr>
            <a:lvl7pPr marR="0" lvl="6"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7pPr>
            <a:lvl8pPr marR="0" lvl="7"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8pPr>
            <a:lvl9pPr marR="0" lvl="8" algn="ctr" rtl="0">
              <a:lnSpc>
                <a:spcPct val="100000"/>
              </a:lnSpc>
              <a:spcBef>
                <a:spcPts val="0"/>
              </a:spcBef>
              <a:spcAft>
                <a:spcPts val="0"/>
              </a:spcAft>
              <a:buClr>
                <a:schemeClr val="lt1"/>
              </a:buClr>
              <a:buSzPts val="3600"/>
              <a:buFont typeface="Anton"/>
              <a:buNone/>
              <a:defRPr sz="3600" b="0" i="0" u="none" strike="noStrike" cap="none">
                <a:solidFill>
                  <a:schemeClr val="lt1"/>
                </a:solidFill>
                <a:latin typeface="Anton"/>
                <a:ea typeface="Anton"/>
                <a:cs typeface="Anton"/>
                <a:sym typeface="Anton"/>
              </a:defRPr>
            </a:lvl9pPr>
          </a:lstStyle>
          <a:p>
            <a:r>
              <a:rPr lang="vi-VN" sz="4000" b="1">
                <a:latin typeface="Lexend Deca" pitchFamily="2" charset="0"/>
              </a:rPr>
              <a:t>CÁM ƠN THẦY VÀ CÁC BẠN ĐÃ LẮNG NGHE</a:t>
            </a:r>
          </a:p>
        </p:txBody>
      </p:sp>
      <p:sp>
        <p:nvSpPr>
          <p:cNvPr id="10" name="Rectangle: Rounded Corners 9">
            <a:extLst>
              <a:ext uri="{FF2B5EF4-FFF2-40B4-BE49-F238E27FC236}">
                <a16:creationId xmlns:a16="http://schemas.microsoft.com/office/drawing/2014/main" id="{5754D7C9-D547-9476-2BC9-CC0780E29C4F}"/>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Lexend Deca" pitchFamily="2" charset="0"/>
              </a:rPr>
              <a:t>71</a:t>
            </a:r>
            <a:endParaRPr lang="vi-VN" b="1">
              <a:solidFill>
                <a:schemeClr val="tx1"/>
              </a:solidFill>
              <a:latin typeface="Lexend Deca" pitchFamily="2" charset="0"/>
            </a:endParaRPr>
          </a:p>
        </p:txBody>
      </p:sp>
    </p:spTree>
    <p:extLst>
      <p:ext uri="{BB962C8B-B14F-4D97-AF65-F5344CB8AC3E}">
        <p14:creationId xmlns:p14="http://schemas.microsoft.com/office/powerpoint/2010/main" val="3668596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2" name="Google Shape;892;p39"/>
          <p:cNvSpPr txBox="1">
            <a:spLocks noGrp="1"/>
          </p:cNvSpPr>
          <p:nvPr>
            <p:ph type="title" idx="4294967295"/>
          </p:nvPr>
        </p:nvSpPr>
        <p:spPr>
          <a:xfrm>
            <a:off x="0" y="-1588"/>
            <a:ext cx="9144000" cy="57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500" b="1">
                <a:latin typeface="Lexend Deca" pitchFamily="2" charset="0"/>
              </a:rPr>
              <a:t>01. </a:t>
            </a:r>
            <a:r>
              <a:rPr lang="en-US" sz="1500" b="1">
                <a:latin typeface="Lexend Deca" pitchFamily="2" charset="0"/>
              </a:rPr>
              <a:t>TỔNG QUAN DỮ LIỆU</a:t>
            </a:r>
            <a:endParaRPr sz="1500" b="1">
              <a:latin typeface="Lexend Deca" pitchFamily="2" charset="0"/>
            </a:endParaRPr>
          </a:p>
        </p:txBody>
      </p:sp>
      <p:sp>
        <p:nvSpPr>
          <p:cNvPr id="42" name="Rectangle: Rounded Corners 41">
            <a:extLst>
              <a:ext uri="{FF2B5EF4-FFF2-40B4-BE49-F238E27FC236}">
                <a16:creationId xmlns:a16="http://schemas.microsoft.com/office/drawing/2014/main" id="{635FD756-9941-FEF0-C2EC-96DAB2A4F99C}"/>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tx1"/>
                </a:solidFill>
                <a:latin typeface="Lexend Deca" pitchFamily="2" charset="0"/>
              </a:rPr>
              <a:t>0</a:t>
            </a:r>
            <a:r>
              <a:rPr lang="en-US" b="1">
                <a:solidFill>
                  <a:schemeClr val="tx1"/>
                </a:solidFill>
                <a:latin typeface="Lexend Deca" pitchFamily="2" charset="0"/>
              </a:rPr>
              <a:t>8</a:t>
            </a:r>
            <a:endParaRPr lang="vi-VN" b="1">
              <a:solidFill>
                <a:schemeClr val="tx1"/>
              </a:solidFill>
              <a:latin typeface="Lexend Deca" pitchFamily="2" charset="0"/>
            </a:endParaRPr>
          </a:p>
        </p:txBody>
      </p:sp>
      <p:graphicFrame>
        <p:nvGraphicFramePr>
          <p:cNvPr id="7" name="Table 6">
            <a:extLst>
              <a:ext uri="{FF2B5EF4-FFF2-40B4-BE49-F238E27FC236}">
                <a16:creationId xmlns:a16="http://schemas.microsoft.com/office/drawing/2014/main" id="{45AE575D-7FEF-F62D-3005-4EECCF9D1911}"/>
              </a:ext>
            </a:extLst>
          </p:cNvPr>
          <p:cNvGraphicFramePr>
            <a:graphicFrameLocks noGrp="1"/>
          </p:cNvGraphicFramePr>
          <p:nvPr>
            <p:extLst>
              <p:ext uri="{D42A27DB-BD31-4B8C-83A1-F6EECF244321}">
                <p14:modId xmlns:p14="http://schemas.microsoft.com/office/powerpoint/2010/main" val="1900139968"/>
              </p:ext>
            </p:extLst>
          </p:nvPr>
        </p:nvGraphicFramePr>
        <p:xfrm>
          <a:off x="101600" y="723901"/>
          <a:ext cx="8953501" cy="3933724"/>
        </p:xfrm>
        <a:graphic>
          <a:graphicData uri="http://schemas.openxmlformats.org/drawingml/2006/table">
            <a:tbl>
              <a:tblPr firstRow="1" firstCol="1" bandRow="1"/>
              <a:tblGrid>
                <a:gridCol w="721255">
                  <a:extLst>
                    <a:ext uri="{9D8B030D-6E8A-4147-A177-3AD203B41FA5}">
                      <a16:colId xmlns:a16="http://schemas.microsoft.com/office/drawing/2014/main" val="1543194684"/>
                    </a:ext>
                  </a:extLst>
                </a:gridCol>
                <a:gridCol w="2151327">
                  <a:extLst>
                    <a:ext uri="{9D8B030D-6E8A-4147-A177-3AD203B41FA5}">
                      <a16:colId xmlns:a16="http://schemas.microsoft.com/office/drawing/2014/main" val="596115313"/>
                    </a:ext>
                  </a:extLst>
                </a:gridCol>
                <a:gridCol w="2114021">
                  <a:extLst>
                    <a:ext uri="{9D8B030D-6E8A-4147-A177-3AD203B41FA5}">
                      <a16:colId xmlns:a16="http://schemas.microsoft.com/office/drawing/2014/main" val="1524358808"/>
                    </a:ext>
                  </a:extLst>
                </a:gridCol>
                <a:gridCol w="1056565">
                  <a:extLst>
                    <a:ext uri="{9D8B030D-6E8A-4147-A177-3AD203B41FA5}">
                      <a16:colId xmlns:a16="http://schemas.microsoft.com/office/drawing/2014/main" val="2218385890"/>
                    </a:ext>
                  </a:extLst>
                </a:gridCol>
                <a:gridCol w="2910333">
                  <a:extLst>
                    <a:ext uri="{9D8B030D-6E8A-4147-A177-3AD203B41FA5}">
                      <a16:colId xmlns:a16="http://schemas.microsoft.com/office/drawing/2014/main" val="2880233951"/>
                    </a:ext>
                  </a:extLst>
                </a:gridCol>
              </a:tblGrid>
              <a:tr h="465347">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dirty="0">
                          <a:solidFill>
                            <a:schemeClr val="bg1"/>
                          </a:solidFill>
                          <a:effectLst/>
                          <a:latin typeface="Lexend Deca" pitchFamily="2" charset="0"/>
                        </a:rPr>
                        <a:t>STT</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Thuộc tính</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Ý nghĩa</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Loại</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Giá trị</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904896880"/>
                  </a:ext>
                </a:extLst>
              </a:tr>
              <a:tr h="414872">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10</a:t>
                      </a:r>
                      <a:endParaRPr lang="en-US" sz="1200" b="1"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Employee Number</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Số thứ tự nhân viên</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Ordinal </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1 – 2068</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2547711746"/>
                  </a:ext>
                </a:extLst>
              </a:tr>
              <a:tr h="358792">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11</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Environment Sastifaction</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Môi trường làm việc</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Ordinal</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1 – 5</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352963635"/>
                  </a:ext>
                </a:extLst>
              </a:tr>
              <a:tr h="393046">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12</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Gender</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Giới tính</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Nominal</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Male – Female</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480076788"/>
                  </a:ext>
                </a:extLst>
              </a:tr>
              <a:tr h="377952">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13</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Hourly Rate</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Tiền công mỗi giờ</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Ordinal</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30 – 100$</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2969194357"/>
                  </a:ext>
                </a:extLst>
              </a:tr>
              <a:tr h="480809">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14</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Job Involment</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Độ năng suất trong công việc</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Ordinal</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algn="ctr">
                        <a:lnSpc>
                          <a:spcPct val="107000"/>
                        </a:lnSpc>
                        <a:spcBef>
                          <a:spcPts val="0"/>
                        </a:spcBef>
                        <a:spcAft>
                          <a:spcPts val="0"/>
                        </a:spcAft>
                      </a:pPr>
                      <a:r>
                        <a:rPr lang="en-US" sz="1200" b="0">
                          <a:solidFill>
                            <a:schemeClr val="bg1"/>
                          </a:solidFill>
                          <a:effectLst/>
                          <a:latin typeface="Lexend Deca" pitchFamily="2" charset="0"/>
                          <a:ea typeface="Calibri" panose="020F0502020204030204" pitchFamily="34" charset="0"/>
                          <a:cs typeface="Arial" panose="020B0604020202020204" pitchFamily="34" charset="0"/>
                        </a:rPr>
                        <a:t>1 – 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3745898069"/>
                  </a:ext>
                </a:extLst>
              </a:tr>
              <a:tr h="414872">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15</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Job Level</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Trình độ công việc</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Ordinal</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1 – 5</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3419617130"/>
                  </a:ext>
                </a:extLst>
              </a:tr>
              <a:tr h="370714">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16</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Job Role</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Vai trò công việc</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Nominal</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algn="ctr">
                        <a:lnSpc>
                          <a:spcPct val="107000"/>
                        </a:lnSpc>
                        <a:spcBef>
                          <a:spcPts val="0"/>
                        </a:spcBef>
                        <a:spcAft>
                          <a:spcPts val="0"/>
                        </a:spcAft>
                      </a:pPr>
                      <a:r>
                        <a:rPr lang="en-US" sz="1100" b="0">
                          <a:solidFill>
                            <a:schemeClr val="bg1"/>
                          </a:solidFill>
                          <a:effectLst/>
                          <a:latin typeface="Lexend Deca" pitchFamily="2" charset="0"/>
                          <a:ea typeface="Calibri" panose="020F0502020204030204" pitchFamily="34" charset="0"/>
                          <a:cs typeface="Arial" panose="020B0604020202020204" pitchFamily="34" charset="0"/>
                        </a:rPr>
                        <a:t>Sale Executive, Research Scientist, Laboratory Technician, Manufacturing Director, Healthcare Respentative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3510604576"/>
                  </a:ext>
                </a:extLst>
              </a:tr>
              <a:tr h="465347">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17</a:t>
                      </a:r>
                      <a:endParaRPr lang="en-US" sz="1200" b="1"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Job Satisfaction</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Độ hài lòng công việc</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Ordinal</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p>
                      <a:pPr marL="0" marR="0" algn="ctr">
                        <a:lnSpc>
                          <a:spcPct val="107000"/>
                        </a:lnSpc>
                        <a:spcBef>
                          <a:spcPts val="0"/>
                        </a:spcBef>
                        <a:spcAft>
                          <a:spcPts val="0"/>
                        </a:spcAft>
                      </a:pPr>
                      <a:r>
                        <a:rPr lang="en-US" sz="1200" b="0">
                          <a:solidFill>
                            <a:schemeClr val="bg1"/>
                          </a:solidFill>
                          <a:effectLst/>
                          <a:latin typeface="Lexend Deca" pitchFamily="2" charset="0"/>
                          <a:ea typeface="Calibri" panose="020F0502020204030204" pitchFamily="34" charset="0"/>
                          <a:cs typeface="Arial" panose="020B0604020202020204" pitchFamily="34" charset="0"/>
                        </a:rPr>
                        <a:t>1 - 4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2162849149"/>
                  </a:ext>
                </a:extLst>
              </a:tr>
            </a:tbl>
          </a:graphicData>
        </a:graphic>
      </p:graphicFrame>
    </p:spTree>
    <p:extLst>
      <p:ext uri="{BB962C8B-B14F-4D97-AF65-F5344CB8AC3E}">
        <p14:creationId xmlns:p14="http://schemas.microsoft.com/office/powerpoint/2010/main" val="1796429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2" name="Google Shape;892;p39"/>
          <p:cNvSpPr txBox="1">
            <a:spLocks noGrp="1"/>
          </p:cNvSpPr>
          <p:nvPr>
            <p:ph type="title" idx="4294967295"/>
          </p:nvPr>
        </p:nvSpPr>
        <p:spPr>
          <a:xfrm>
            <a:off x="0" y="-1588"/>
            <a:ext cx="9144000" cy="57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500" b="1">
                <a:latin typeface="Lexend Deca" pitchFamily="2" charset="0"/>
              </a:rPr>
              <a:t>01. </a:t>
            </a:r>
            <a:r>
              <a:rPr lang="en-US" sz="1500" b="1">
                <a:latin typeface="Lexend Deca" pitchFamily="2" charset="0"/>
              </a:rPr>
              <a:t>TỔNG QUAN DỮ LIỆU</a:t>
            </a:r>
            <a:endParaRPr sz="1500" b="1">
              <a:latin typeface="Lexend Deca" pitchFamily="2" charset="0"/>
            </a:endParaRPr>
          </a:p>
        </p:txBody>
      </p:sp>
      <p:sp>
        <p:nvSpPr>
          <p:cNvPr id="42" name="Rectangle: Rounded Corners 41">
            <a:extLst>
              <a:ext uri="{FF2B5EF4-FFF2-40B4-BE49-F238E27FC236}">
                <a16:creationId xmlns:a16="http://schemas.microsoft.com/office/drawing/2014/main" id="{635FD756-9941-FEF0-C2EC-96DAB2A4F99C}"/>
              </a:ext>
            </a:extLst>
          </p:cNvPr>
          <p:cNvSpPr/>
          <p:nvPr/>
        </p:nvSpPr>
        <p:spPr>
          <a:xfrm>
            <a:off x="8526966" y="4705815"/>
            <a:ext cx="617034" cy="437685"/>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tx1"/>
                </a:solidFill>
                <a:latin typeface="Lexend Deca" pitchFamily="2" charset="0"/>
              </a:rPr>
              <a:t>0</a:t>
            </a:r>
            <a:r>
              <a:rPr lang="en-US" b="1">
                <a:solidFill>
                  <a:schemeClr val="tx1"/>
                </a:solidFill>
                <a:latin typeface="Lexend Deca" pitchFamily="2" charset="0"/>
              </a:rPr>
              <a:t>9</a:t>
            </a:r>
            <a:endParaRPr lang="vi-VN" b="1">
              <a:solidFill>
                <a:schemeClr val="tx1"/>
              </a:solidFill>
              <a:latin typeface="Lexend Deca" pitchFamily="2" charset="0"/>
            </a:endParaRPr>
          </a:p>
        </p:txBody>
      </p:sp>
      <p:graphicFrame>
        <p:nvGraphicFramePr>
          <p:cNvPr id="7" name="Table 6">
            <a:extLst>
              <a:ext uri="{FF2B5EF4-FFF2-40B4-BE49-F238E27FC236}">
                <a16:creationId xmlns:a16="http://schemas.microsoft.com/office/drawing/2014/main" id="{45AE575D-7FEF-F62D-3005-4EECCF9D1911}"/>
              </a:ext>
            </a:extLst>
          </p:cNvPr>
          <p:cNvGraphicFramePr>
            <a:graphicFrameLocks noGrp="1"/>
          </p:cNvGraphicFramePr>
          <p:nvPr>
            <p:extLst>
              <p:ext uri="{D42A27DB-BD31-4B8C-83A1-F6EECF244321}">
                <p14:modId xmlns:p14="http://schemas.microsoft.com/office/powerpoint/2010/main" val="3144017900"/>
              </p:ext>
            </p:extLst>
          </p:nvPr>
        </p:nvGraphicFramePr>
        <p:xfrm>
          <a:off x="101600" y="723901"/>
          <a:ext cx="8953501" cy="3741751"/>
        </p:xfrm>
        <a:graphic>
          <a:graphicData uri="http://schemas.openxmlformats.org/drawingml/2006/table">
            <a:tbl>
              <a:tblPr firstRow="1" firstCol="1" bandRow="1"/>
              <a:tblGrid>
                <a:gridCol w="721255">
                  <a:extLst>
                    <a:ext uri="{9D8B030D-6E8A-4147-A177-3AD203B41FA5}">
                      <a16:colId xmlns:a16="http://schemas.microsoft.com/office/drawing/2014/main" val="1543194684"/>
                    </a:ext>
                  </a:extLst>
                </a:gridCol>
                <a:gridCol w="2151327">
                  <a:extLst>
                    <a:ext uri="{9D8B030D-6E8A-4147-A177-3AD203B41FA5}">
                      <a16:colId xmlns:a16="http://schemas.microsoft.com/office/drawing/2014/main" val="596115313"/>
                    </a:ext>
                  </a:extLst>
                </a:gridCol>
                <a:gridCol w="2114021">
                  <a:extLst>
                    <a:ext uri="{9D8B030D-6E8A-4147-A177-3AD203B41FA5}">
                      <a16:colId xmlns:a16="http://schemas.microsoft.com/office/drawing/2014/main" val="1524358808"/>
                    </a:ext>
                  </a:extLst>
                </a:gridCol>
                <a:gridCol w="1056565">
                  <a:extLst>
                    <a:ext uri="{9D8B030D-6E8A-4147-A177-3AD203B41FA5}">
                      <a16:colId xmlns:a16="http://schemas.microsoft.com/office/drawing/2014/main" val="2218385890"/>
                    </a:ext>
                  </a:extLst>
                </a:gridCol>
                <a:gridCol w="2910333">
                  <a:extLst>
                    <a:ext uri="{9D8B030D-6E8A-4147-A177-3AD203B41FA5}">
                      <a16:colId xmlns:a16="http://schemas.microsoft.com/office/drawing/2014/main" val="2880233951"/>
                    </a:ext>
                  </a:extLst>
                </a:gridCol>
              </a:tblGrid>
              <a:tr h="465347">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dirty="0">
                          <a:solidFill>
                            <a:schemeClr val="bg1"/>
                          </a:solidFill>
                          <a:effectLst/>
                          <a:latin typeface="Lexend Deca" pitchFamily="2" charset="0"/>
                        </a:rPr>
                        <a:t>STT</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Thuộc tính</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Ý nghĩa</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Loại</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Giá trị</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904896880"/>
                  </a:ext>
                </a:extLst>
              </a:tr>
              <a:tr h="414872">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18</a:t>
                      </a:r>
                      <a:endParaRPr lang="en-US" sz="1200" b="1"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Marial Status</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Tình trạng hôn nhân</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Nominal</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Marriedm – Single – Divorced</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2547711746"/>
                  </a:ext>
                </a:extLst>
              </a:tr>
              <a:tr h="358792">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19</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Monthly Income</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Thu nhập mỗi tháng</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Ordinal</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1009 - 20000$</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352963635"/>
                  </a:ext>
                </a:extLst>
              </a:tr>
              <a:tr h="393046">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20</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Monthly Rate</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Tiền lương mỗi tháng</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Ordinal</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2094 – 27000$</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480076788"/>
                  </a:ext>
                </a:extLst>
              </a:tr>
              <a:tr h="377952">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21</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NumCompanies Worked</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Số công ty từng làm</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Ordinal</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0 – 9</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2969194357"/>
                  </a:ext>
                </a:extLst>
              </a:tr>
              <a:tr h="480809">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22</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Over18</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Hơn 18 tuổi</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Nominal</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algn="ctr">
                        <a:lnSpc>
                          <a:spcPct val="107000"/>
                        </a:lnSpc>
                        <a:spcBef>
                          <a:spcPts val="0"/>
                        </a:spcBef>
                        <a:spcAft>
                          <a:spcPts val="0"/>
                        </a:spcAft>
                      </a:pPr>
                      <a:r>
                        <a:rPr lang="en-US" sz="1200" b="0">
                          <a:solidFill>
                            <a:schemeClr val="bg1"/>
                          </a:solidFill>
                          <a:effectLst/>
                          <a:latin typeface="Lexend Deca" pitchFamily="2" charset="0"/>
                          <a:ea typeface="Calibri" panose="020F0502020204030204" pitchFamily="34" charset="0"/>
                          <a:cs typeface="Arial" panose="020B0604020202020204" pitchFamily="34" charset="0"/>
                        </a:rPr>
                        <a:t>Y – 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3745898069"/>
                  </a:ext>
                </a:extLst>
              </a:tr>
              <a:tr h="414872">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23</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OverTime</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Làm thêm giờ</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Nominal</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Yes – No</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3419617130"/>
                  </a:ext>
                </a:extLst>
              </a:tr>
              <a:tr h="370714">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24</a:t>
                      </a:r>
                      <a:endParaRPr lang="en-US" sz="1200" b="1">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Percent Salary Hike</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rPr>
                        <a:t>Tăng lương theo phần trăm</a:t>
                      </a:r>
                      <a:endParaRPr lang="en-US" sz="120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Ordinal</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tc>
                  <a:txBody>
                    <a:bodyPr/>
                    <a:lstStyle/>
                    <a:p>
                      <a:pPr marL="0" marR="0" algn="ctr">
                        <a:lnSpc>
                          <a:spcPct val="107000"/>
                        </a:lnSpc>
                        <a:spcBef>
                          <a:spcPts val="0"/>
                        </a:spcBef>
                        <a:spcAft>
                          <a:spcPts val="0"/>
                        </a:spcAft>
                      </a:pPr>
                      <a:r>
                        <a:rPr lang="en-US" sz="1200" b="0">
                          <a:solidFill>
                            <a:schemeClr val="bg1"/>
                          </a:solidFill>
                          <a:effectLst/>
                          <a:latin typeface="Lexend Deca" pitchFamily="2" charset="0"/>
                          <a:ea typeface="Calibri" panose="020F0502020204030204" pitchFamily="34" charset="0"/>
                          <a:cs typeface="Arial" panose="020B0604020202020204" pitchFamily="34" charset="0"/>
                        </a:rPr>
                        <a:t>11 -25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3510604576"/>
                  </a:ext>
                </a:extLst>
              </a:tr>
              <a:tr h="465347">
                <a:tc>
                  <a:txBody>
                    <a:bodyPr/>
                    <a:lstStyle>
                      <a:lvl1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dk1"/>
                          </a:solidFill>
                          <a:latin typeface="Arial"/>
                          <a:sym typeface="Arial"/>
                        </a:defRPr>
                      </a:lvl9pPr>
                    </a:lstStyle>
                    <a:p>
                      <a:pPr algn="ctr">
                        <a:lnSpc>
                          <a:spcPct val="150000"/>
                        </a:lnSpc>
                        <a:spcAft>
                          <a:spcPts val="800"/>
                        </a:spcAft>
                      </a:pPr>
                      <a:r>
                        <a:rPr lang="en-US" sz="1200" b="1">
                          <a:solidFill>
                            <a:schemeClr val="bg1"/>
                          </a:solidFill>
                          <a:effectLst/>
                          <a:latin typeface="Lexend Deca" pitchFamily="2" charset="0"/>
                        </a:rPr>
                        <a:t>25</a:t>
                      </a:r>
                      <a:endParaRPr lang="en-US" sz="1200" b="1"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Performance Rating</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Đánh giá năng suất</a:t>
                      </a: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pPr algn="ctr">
                        <a:lnSpc>
                          <a:spcPct val="150000"/>
                        </a:lnSpc>
                        <a:spcAft>
                          <a:spcPts val="800"/>
                        </a:spcAft>
                      </a:pPr>
                      <a:r>
                        <a:rPr lang="en-US" sz="1200">
                          <a:solidFill>
                            <a:schemeClr val="bg1"/>
                          </a:solidFill>
                          <a:effectLst/>
                          <a:latin typeface="Lexend Deca" pitchFamily="2" charset="0"/>
                          <a:ea typeface="Calibri" panose="020F0502020204030204" pitchFamily="34" charset="0"/>
                          <a:cs typeface="Arial" panose="020B0604020202020204" pitchFamily="34" charset="0"/>
                        </a:rPr>
                        <a:t>Ordinal</a:t>
                      </a:r>
                      <a:endParaRPr lang="en-US" sz="1200" dirty="0">
                        <a:solidFill>
                          <a:schemeClr val="bg1"/>
                        </a:solidFill>
                        <a:effectLst/>
                        <a:latin typeface="Lexend Deca" pitchFamily="2" charset="0"/>
                        <a:ea typeface="Calibri" panose="020F0502020204030204" pitchFamily="34" charset="0"/>
                        <a:cs typeface="Arial" panose="020B0604020202020204" pitchFamily="34" charset="0"/>
                      </a:endParaRPr>
                    </a:p>
                  </a:txBody>
                  <a:tcPr marL="14500" marR="145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tc>
                  <a:txBody>
                    <a:bodyPr/>
                    <a:lstStyle/>
                    <a:p>
                      <a:pPr marL="0" marR="0" algn="ctr">
                        <a:lnSpc>
                          <a:spcPct val="107000"/>
                        </a:lnSpc>
                        <a:spcBef>
                          <a:spcPts val="0"/>
                        </a:spcBef>
                        <a:spcAft>
                          <a:spcPts val="0"/>
                        </a:spcAft>
                      </a:pPr>
                      <a:r>
                        <a:rPr lang="en-US" sz="1200" b="0">
                          <a:solidFill>
                            <a:schemeClr val="bg1"/>
                          </a:solidFill>
                          <a:effectLst/>
                          <a:latin typeface="Lexend Deca" pitchFamily="2" charset="0"/>
                          <a:ea typeface="Calibri" panose="020F0502020204030204" pitchFamily="34" charset="0"/>
                          <a:cs typeface="Arial" panose="020B0604020202020204" pitchFamily="34" charset="0"/>
                        </a:rPr>
                        <a:t>3 - 4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2162849149"/>
                  </a:ext>
                </a:extLst>
              </a:tr>
            </a:tbl>
          </a:graphicData>
        </a:graphic>
      </p:graphicFrame>
    </p:spTree>
    <p:extLst>
      <p:ext uri="{BB962C8B-B14F-4D97-AF65-F5344CB8AC3E}">
        <p14:creationId xmlns:p14="http://schemas.microsoft.com/office/powerpoint/2010/main" val="1086645295"/>
      </p:ext>
    </p:extLst>
  </p:cSld>
  <p:clrMapOvr>
    <a:masterClrMapping/>
  </p:clrMapOvr>
</p:sld>
</file>

<file path=ppt/theme/theme1.xml><?xml version="1.0" encoding="utf-8"?>
<a:theme xmlns:a="http://schemas.openxmlformats.org/drawingml/2006/main" name="School Center by Slidesgo">
  <a:themeElements>
    <a:clrScheme name="Custom 6">
      <a:dk1>
        <a:srgbClr val="FFFFFF"/>
      </a:dk1>
      <a:lt1>
        <a:srgbClr val="232536"/>
      </a:lt1>
      <a:dk2>
        <a:srgbClr val="CAFAFA"/>
      </a:dk2>
      <a:lt2>
        <a:srgbClr val="0A7774"/>
      </a:lt2>
      <a:accent1>
        <a:srgbClr val="12CCCB"/>
      </a:accent1>
      <a:accent2>
        <a:srgbClr val="FFFFFF"/>
      </a:accent2>
      <a:accent3>
        <a:srgbClr val="FFFFFF"/>
      </a:accent3>
      <a:accent4>
        <a:srgbClr val="FFFFFF"/>
      </a:accent4>
      <a:accent5>
        <a:srgbClr val="FFFFFF"/>
      </a:accent5>
      <a:accent6>
        <a:srgbClr val="FFFFFF"/>
      </a:accent6>
      <a:hlink>
        <a:srgbClr val="232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500A288FEBD9C345BEF7CFE878A4E993" ma:contentTypeVersion="8" ma:contentTypeDescription="Tạo tài liệu mới." ma:contentTypeScope="" ma:versionID="8fd2b4ca9216a90a50faaf3b2717f66f">
  <xsd:schema xmlns:xsd="http://www.w3.org/2001/XMLSchema" xmlns:xs="http://www.w3.org/2001/XMLSchema" xmlns:p="http://schemas.microsoft.com/office/2006/metadata/properties" xmlns:ns3="889ffdbc-8266-4fc2-a07e-c991b53fd4e2" xmlns:ns4="890ab38f-f85a-4e04-b9e4-08eaa6e3e27c" targetNamespace="http://schemas.microsoft.com/office/2006/metadata/properties" ma:root="true" ma:fieldsID="95bdbe97093dd5fa91c4d1ae306f16dd" ns3:_="" ns4:_="">
    <xsd:import namespace="889ffdbc-8266-4fc2-a07e-c991b53fd4e2"/>
    <xsd:import namespace="890ab38f-f85a-4e04-b9e4-08eaa6e3e27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9ffdbc-8266-4fc2-a07e-c991b53fd4e2" elementFormDefault="qualified">
    <xsd:import namespace="http://schemas.microsoft.com/office/2006/documentManagement/types"/>
    <xsd:import namespace="http://schemas.microsoft.com/office/infopath/2007/PartnerControls"/>
    <xsd:element name="SharedWithUsers" ma:index="8"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hia sẻ Có Chi tiết" ma:internalName="SharedWithDetails" ma:readOnly="true">
      <xsd:simpleType>
        <xsd:restriction base="dms:Note">
          <xsd:maxLength value="255"/>
        </xsd:restriction>
      </xsd:simpleType>
    </xsd:element>
    <xsd:element name="SharingHintHash" ma:index="10" nillable="true" ma:displayName="Hàm băm Gợi ý Chia sẻ"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90ab38f-f85a-4e04-b9e4-08eaa6e3e27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3C9BF3-A081-42C8-BE3F-17FB3906B9A4}">
  <ds:schemaRefs>
    <ds:schemaRef ds:uri="889ffdbc-8266-4fc2-a07e-c991b53fd4e2"/>
    <ds:schemaRef ds:uri="890ab38f-f85a-4e04-b9e4-08eaa6e3e27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7ED1512-6119-485B-9E50-BB550FD47347}">
  <ds:schemaRefs>
    <ds:schemaRef ds:uri="http://purl.org/dc/dcmitype/"/>
    <ds:schemaRef ds:uri="http://purl.org/dc/elements/1.1/"/>
    <ds:schemaRef ds:uri="889ffdbc-8266-4fc2-a07e-c991b53fd4e2"/>
    <ds:schemaRef ds:uri="http://www.w3.org/XML/1998/namespace"/>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890ab38f-f85a-4e04-b9e4-08eaa6e3e27c"/>
    <ds:schemaRef ds:uri="http://purl.org/dc/terms/"/>
  </ds:schemaRefs>
</ds:datastoreItem>
</file>

<file path=customXml/itemProps3.xml><?xml version="1.0" encoding="utf-8"?>
<ds:datastoreItem xmlns:ds="http://schemas.openxmlformats.org/officeDocument/2006/customXml" ds:itemID="{F24EC996-BF7C-4733-8D08-08D7587C9F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894</TotalTime>
  <Words>2777</Words>
  <Application>Microsoft Office PowerPoint</Application>
  <PresentationFormat>On-screen Show (16:9)</PresentationFormat>
  <Paragraphs>526</Paragraphs>
  <Slides>72</Slides>
  <Notes>72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Helvetica Neue</vt:lpstr>
      <vt:lpstr>Anton</vt:lpstr>
      <vt:lpstr>Lexend Deca</vt:lpstr>
      <vt:lpstr>Roboto</vt:lpstr>
      <vt:lpstr>Bebas Neue</vt:lpstr>
      <vt:lpstr>Arial</vt:lpstr>
      <vt:lpstr>School Center by Slidesgo</vt:lpstr>
      <vt:lpstr>BÁO CÁO CUỐI KÌ MÔN KHAI THÁC DỮ LIỆU</vt:lpstr>
      <vt:lpstr>THÀNH VIÊN</vt:lpstr>
      <vt:lpstr>TỔNG QUAN DỮ LIỆU</vt:lpstr>
      <vt:lpstr>TỔNG QUAN DỮ LIỆU</vt:lpstr>
      <vt:lpstr>01. TỔNG QUAN DỮ LIỆU</vt:lpstr>
      <vt:lpstr>01. TỔNG QUAN DỮ LIỆU</vt:lpstr>
      <vt:lpstr>01. TỔNG QUAN DỮ LIỆU</vt:lpstr>
      <vt:lpstr>01. TỔNG QUAN DỮ LIỆU</vt:lpstr>
      <vt:lpstr>01. TỔNG QUAN DỮ LIỆU</vt:lpstr>
      <vt:lpstr>01. TỔNG QUAN DỮ LIỆU</vt:lpstr>
      <vt:lpstr>01. TỔNG QUAN DỮ LIỆU</vt:lpstr>
      <vt:lpstr>XỬ LÝ DỮ LIỆU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CÂN BẰNG DỮ LIỆU</vt:lpstr>
      <vt:lpstr>PowerPoint Presentation</vt:lpstr>
      <vt:lpstr>PowerPoint Presentation</vt:lpstr>
      <vt:lpstr>PowerPoint Presentation</vt:lpstr>
      <vt:lpstr>PowerPoint Presentation</vt:lpstr>
      <vt:lpstr>THỰC HIỆN  THUẬT TOÁN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SÁNH THUẬT TOÁN</vt:lpstr>
      <vt:lpstr>PowerPoint Presentation</vt:lpstr>
      <vt:lpstr>PowerPoint Presentation</vt:lpstr>
      <vt:lpstr>PowerPoint Presentation</vt:lpstr>
      <vt:lpstr>XÂY DỰNG PHẦN MỀM DỰ ĐOÁN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SCHULE FÜR GRAFIKDESIGN</dc:title>
  <dc:creator>Khoa</dc:creator>
  <cp:lastModifiedBy>Nguyễn Cao Khoa</cp:lastModifiedBy>
  <cp:revision>397</cp:revision>
  <dcterms:modified xsi:type="dcterms:W3CDTF">2022-12-14T05:46:40Z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0x010100500A288FEBD9C345BEF7CFE878A4E993</vt:lpwstr>
  </property>
</Properties>
</file>